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72" r:id="rId2"/>
    <p:sldMasterId id="2147483685" r:id="rId3"/>
    <p:sldMasterId id="2147483698" r:id="rId4"/>
    <p:sldMasterId id="2147483711" r:id="rId5"/>
  </p:sldMasterIdLst>
  <p:notesMasterIdLst>
    <p:notesMasterId r:id="rId120"/>
  </p:notesMasterIdLst>
  <p:sldIdLst>
    <p:sldId id="259" r:id="rId6"/>
    <p:sldId id="262" r:id="rId7"/>
    <p:sldId id="265" r:id="rId8"/>
    <p:sldId id="268" r:id="rId9"/>
    <p:sldId id="271" r:id="rId10"/>
    <p:sldId id="274" r:id="rId11"/>
    <p:sldId id="277" r:id="rId12"/>
    <p:sldId id="280" r:id="rId13"/>
    <p:sldId id="283" r:id="rId14"/>
    <p:sldId id="286" r:id="rId15"/>
    <p:sldId id="289" r:id="rId16"/>
    <p:sldId id="292" r:id="rId17"/>
    <p:sldId id="295" r:id="rId18"/>
    <p:sldId id="298" r:id="rId19"/>
    <p:sldId id="301" r:id="rId20"/>
    <p:sldId id="304" r:id="rId21"/>
    <p:sldId id="307" r:id="rId22"/>
    <p:sldId id="310" r:id="rId23"/>
    <p:sldId id="313" r:id="rId24"/>
    <p:sldId id="316" r:id="rId25"/>
    <p:sldId id="319" r:id="rId26"/>
    <p:sldId id="322" r:id="rId27"/>
    <p:sldId id="325" r:id="rId28"/>
    <p:sldId id="328" r:id="rId29"/>
    <p:sldId id="331" r:id="rId30"/>
    <p:sldId id="334" r:id="rId31"/>
    <p:sldId id="337" r:id="rId32"/>
    <p:sldId id="340" r:id="rId33"/>
    <p:sldId id="343" r:id="rId34"/>
    <p:sldId id="346" r:id="rId35"/>
    <p:sldId id="349" r:id="rId36"/>
    <p:sldId id="352" r:id="rId37"/>
    <p:sldId id="355" r:id="rId38"/>
    <p:sldId id="358" r:id="rId39"/>
    <p:sldId id="361" r:id="rId40"/>
    <p:sldId id="364" r:id="rId41"/>
    <p:sldId id="367" r:id="rId42"/>
    <p:sldId id="370" r:id="rId43"/>
    <p:sldId id="373" r:id="rId44"/>
    <p:sldId id="376" r:id="rId45"/>
    <p:sldId id="379" r:id="rId46"/>
    <p:sldId id="382" r:id="rId47"/>
    <p:sldId id="385" r:id="rId48"/>
    <p:sldId id="388" r:id="rId49"/>
    <p:sldId id="391" r:id="rId50"/>
    <p:sldId id="394" r:id="rId51"/>
    <p:sldId id="397" r:id="rId52"/>
    <p:sldId id="400" r:id="rId53"/>
    <p:sldId id="403" r:id="rId54"/>
    <p:sldId id="406" r:id="rId55"/>
    <p:sldId id="409" r:id="rId56"/>
    <p:sldId id="412" r:id="rId57"/>
    <p:sldId id="415" r:id="rId58"/>
    <p:sldId id="418" r:id="rId59"/>
    <p:sldId id="421" r:id="rId60"/>
    <p:sldId id="424" r:id="rId61"/>
    <p:sldId id="427" r:id="rId62"/>
    <p:sldId id="430" r:id="rId63"/>
    <p:sldId id="433" r:id="rId64"/>
    <p:sldId id="436" r:id="rId65"/>
    <p:sldId id="439" r:id="rId66"/>
    <p:sldId id="442" r:id="rId67"/>
    <p:sldId id="445" r:id="rId68"/>
    <p:sldId id="448" r:id="rId69"/>
    <p:sldId id="451" r:id="rId70"/>
    <p:sldId id="454" r:id="rId71"/>
    <p:sldId id="457" r:id="rId72"/>
    <p:sldId id="460" r:id="rId73"/>
    <p:sldId id="463" r:id="rId74"/>
    <p:sldId id="466" r:id="rId75"/>
    <p:sldId id="469" r:id="rId76"/>
    <p:sldId id="472" r:id="rId77"/>
    <p:sldId id="475" r:id="rId78"/>
    <p:sldId id="478" r:id="rId79"/>
    <p:sldId id="481" r:id="rId80"/>
    <p:sldId id="484" r:id="rId81"/>
    <p:sldId id="487" r:id="rId82"/>
    <p:sldId id="490" r:id="rId83"/>
    <p:sldId id="493" r:id="rId84"/>
    <p:sldId id="496" r:id="rId85"/>
    <p:sldId id="499" r:id="rId86"/>
    <p:sldId id="502" r:id="rId87"/>
    <p:sldId id="505" r:id="rId88"/>
    <p:sldId id="508" r:id="rId89"/>
    <p:sldId id="511" r:id="rId90"/>
    <p:sldId id="514" r:id="rId91"/>
    <p:sldId id="517" r:id="rId92"/>
    <p:sldId id="520" r:id="rId93"/>
    <p:sldId id="523" r:id="rId94"/>
    <p:sldId id="526" r:id="rId95"/>
    <p:sldId id="529" r:id="rId96"/>
    <p:sldId id="532" r:id="rId97"/>
    <p:sldId id="535" r:id="rId98"/>
    <p:sldId id="538" r:id="rId99"/>
    <p:sldId id="541" r:id="rId100"/>
    <p:sldId id="544" r:id="rId101"/>
    <p:sldId id="547" r:id="rId102"/>
    <p:sldId id="550" r:id="rId103"/>
    <p:sldId id="553" r:id="rId104"/>
    <p:sldId id="556" r:id="rId105"/>
    <p:sldId id="559" r:id="rId106"/>
    <p:sldId id="562" r:id="rId107"/>
    <p:sldId id="565" r:id="rId108"/>
    <p:sldId id="568" r:id="rId109"/>
    <p:sldId id="571" r:id="rId110"/>
    <p:sldId id="574" r:id="rId111"/>
    <p:sldId id="577" r:id="rId112"/>
    <p:sldId id="580" r:id="rId113"/>
    <p:sldId id="583" r:id="rId114"/>
    <p:sldId id="586" r:id="rId115"/>
    <p:sldId id="589" r:id="rId116"/>
    <p:sldId id="592" r:id="rId117"/>
    <p:sldId id="595" r:id="rId118"/>
    <p:sldId id="598" r:id="rId1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1"/>
      <p:bold r:id="rId122"/>
      <p:italic r:id="rId123"/>
      <p:boldItalic r:id="rId124"/>
    </p:embeddedFont>
    <p:embeddedFont>
      <p:font typeface="Century Gothic" panose="020B0502020202020204" pitchFamily="34" charset="0"/>
      <p:regular r:id="rId125"/>
      <p:bold r:id="rId126"/>
      <p:italic r:id="rId127"/>
      <p:boldItalic r:id="rId128"/>
    </p:embeddedFont>
  </p:embeddedFontLst>
  <p:custDataLst>
    <p:tags r:id="rId1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/>
    <p:restoredTop sz="0"/>
  </p:normalViewPr>
  <p:slideViewPr>
    <p:cSldViewPr>
      <p:cViewPr>
        <p:scale>
          <a:sx n="73" d="100"/>
          <a:sy n="73" d="100"/>
        </p:scale>
        <p:origin x="0" y="0"/>
      </p:cViewPr>
      <p:guideLst/>
    </p:cSldViewPr>
  </p:slideViewPr>
  <p:notesViewPr>
    <p:cSldViewPr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font" Target="fonts/font3.fntdata"/><Relationship Id="rId128" Type="http://schemas.openxmlformats.org/officeDocument/2006/relationships/font" Target="fonts/font8.fntdata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font" Target="fonts/font4.fntdata"/><Relationship Id="rId129" Type="http://schemas.openxmlformats.org/officeDocument/2006/relationships/tags" Target="tags/tag1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presProps" Target="presProps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notesMaster" Target="notesMasters/notesMaster1.xml"/><Relationship Id="rId125" Type="http://schemas.openxmlformats.org/officeDocument/2006/relationships/font" Target="fonts/font5.fntdata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viewProps" Target="viewProp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font" Target="fonts/font6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font" Target="fonts/font1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theme" Target="theme/theme1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font" Target="fonts/font7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font" Target="fonts/font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ct val="0"/>
      </a:spcBef>
      <a:spcAft>
        <a:spcPct val="0"/>
      </a:spcAft>
    </a:defPPr>
    <a:lvl1pPr marR="0" lvl="0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800457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9944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56715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693051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9050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469394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13791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415554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742540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82317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01597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5478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07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55875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08655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2801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6551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547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544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63923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05157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9043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6990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68124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58184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8237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705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113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7061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4691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84589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3815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05847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45033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99541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23165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5389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167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56011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59389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8840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61372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37751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63088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05495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7086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8458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8284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7821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82228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43599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60064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780372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30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062023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1391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16354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4795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618762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388782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45564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727583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046854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771141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286477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361806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69677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295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9631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46224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627991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71705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173265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863538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900878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003708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708114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935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66919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791181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671487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40741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462144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652630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583057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080974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749491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315083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9656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41317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638297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901959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94474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62902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8265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117943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778936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086696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70896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E580DF3-EB5F-4A7F-AAE9-164BCE50453B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BD4D20-D4CE-4E7B-AD97-E0EB274DCB84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2058194-F6D6-4488-A0FB-199D7EF1CB18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7D51A4F-B208-4ED8-B2AA-5F4023FB0A18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ACB1E01-BB60-4F5F-9B86-442D78D8181A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32DFAA6F-E0FF-4B96-AFD3-CF7635EDC9E5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6EF07E45-C33F-4FE5-96C5-E001B2F613F6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66C575FE-5E66-4556-AE61-BECF924EED0A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8D21598A-4BB6-417B-8242-924BCE0AC1B1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15C696CB-4F6F-4645-8A7C-14BDC8A56C93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B5120C92-0EFB-4AB3-A1A2-534C5ECB1470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ransition/>
  <p:hf hdr="0" ftr="0" dt="0"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ransition/>
  <p:hf hdr="0" ftr="0" dt="0"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ransition/>
  <p:hf hdr="0" ftr="0" dt="0"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</p:sldLayoutIdLst>
  <p:transition/>
  <p:hf hdr="0" ftr="0" dt="0"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8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8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9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8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8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8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8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8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8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8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8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8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8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7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10" Type="http://schemas.openxmlformats.org/officeDocument/2006/relationships/image" Target="../media/image43.png"/><Relationship Id="rId4" Type="http://schemas.openxmlformats.org/officeDocument/2006/relationships/image" Target="../media/image38.jpeg"/><Relationship Id="rId9" Type="http://schemas.openxmlformats.org/officeDocument/2006/relationships/image" Target="../media/image4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jpe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2.png"/><Relationship Id="rId9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4.jpeg"/><Relationship Id="rId5" Type="http://schemas.openxmlformats.org/officeDocument/2006/relationships/image" Target="../media/image55.jpe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2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1.png"/><Relationship Id="rId5" Type="http://schemas.openxmlformats.org/officeDocument/2006/relationships/image" Target="../media/image54.png"/><Relationship Id="rId10" Type="http://schemas.openxmlformats.org/officeDocument/2006/relationships/image" Target="../media/image60.png"/><Relationship Id="rId4" Type="http://schemas.openxmlformats.org/officeDocument/2006/relationships/image" Target="../media/image53.png"/><Relationship Id="rId9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2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1.png"/><Relationship Id="rId5" Type="http://schemas.openxmlformats.org/officeDocument/2006/relationships/image" Target="../media/image54.png"/><Relationship Id="rId10" Type="http://schemas.openxmlformats.org/officeDocument/2006/relationships/image" Target="../media/image60.png"/><Relationship Id="rId4" Type="http://schemas.openxmlformats.org/officeDocument/2006/relationships/image" Target="../media/image53.png"/><Relationship Id="rId9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1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55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7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1.jpeg"/><Relationship Id="rId5" Type="http://schemas.openxmlformats.org/officeDocument/2006/relationships/image" Target="../media/image80.png"/><Relationship Id="rId10" Type="http://schemas.openxmlformats.org/officeDocument/2006/relationships/image" Target="../media/image85.jpe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85.jpeg"/><Relationship Id="rId4" Type="http://schemas.openxmlformats.org/officeDocument/2006/relationships/image" Target="../media/image8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3.png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87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5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5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5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4.png"/><Relationship Id="rId4" Type="http://schemas.openxmlformats.org/officeDocument/2006/relationships/image" Target="../media/image55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4.png"/><Relationship Id="rId4" Type="http://schemas.openxmlformats.org/officeDocument/2006/relationships/image" Target="../media/image55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5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54.png"/><Relationship Id="rId7" Type="http://schemas.openxmlformats.org/officeDocument/2006/relationships/image" Target="../media/image100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.jpe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98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2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4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7.png"/><Relationship Id="rId11" Type="http://schemas.openxmlformats.org/officeDocument/2006/relationships/image" Target="../media/image103.png"/><Relationship Id="rId5" Type="http://schemas.openxmlformats.org/officeDocument/2006/relationships/image" Target="../media/image52.png"/><Relationship Id="rId10" Type="http://schemas.openxmlformats.org/officeDocument/2006/relationships/image" Target="../media/image102.png"/><Relationship Id="rId4" Type="http://schemas.openxmlformats.org/officeDocument/2006/relationships/image" Target="../media/image98.png"/><Relationship Id="rId9" Type="http://schemas.openxmlformats.org/officeDocument/2006/relationships/image" Target="../media/image6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7.png"/><Relationship Id="rId5" Type="http://schemas.openxmlformats.org/officeDocument/2006/relationships/image" Target="../media/image52.png"/><Relationship Id="rId10" Type="http://schemas.openxmlformats.org/officeDocument/2006/relationships/image" Target="../media/image103.png"/><Relationship Id="rId4" Type="http://schemas.openxmlformats.org/officeDocument/2006/relationships/image" Target="../media/image98.png"/><Relationship Id="rId9" Type="http://schemas.openxmlformats.org/officeDocument/2006/relationships/image" Target="../media/image6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a057ae1a2_0_175"/>
          <p:cNvSpPr txBox="1"/>
          <p:nvPr/>
        </p:nvSpPr>
        <p:spPr>
          <a:xfrm>
            <a:off x="438625" y="1644855"/>
            <a:ext cx="7737600" cy="170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400">
                <a:sym typeface="Century Gothic"/>
              </a:rPr>
              <a:t>Entendendo comunicação Client x Server</a:t>
            </a:r>
            <a:endParaRPr sz="4400">
              <a:sym typeface="Century Gothic"/>
            </a:endParaRPr>
          </a:p>
        </p:txBody>
      </p:sp>
      <p:pic>
        <p:nvPicPr>
          <p:cNvPr id="260" name="Google Shape;260;g10a057ae1a2_0_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0a057ae1a2_0_175"/>
          <p:cNvSpPr txBox="1"/>
          <p:nvPr/>
        </p:nvSpPr>
        <p:spPr>
          <a:xfrm>
            <a:off x="438625" y="88625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passos com HTML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computadores</a:t>
            </a:r>
            <a:endParaRPr sz="240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90C1F393-E4E9-DBCE-2105-E8AB6FE988C4}"/>
              </a:ext>
            </a:extLst>
          </p:cNvPr>
          <p:cNvSpPr txBox="1"/>
          <p:nvPr/>
        </p:nvSpPr>
        <p:spPr>
          <a:xfrm>
            <a:off x="296582" y="615974"/>
            <a:ext cx="54520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2a geração (1959 a 1965)</a:t>
            </a:r>
            <a:endParaRPr sz="32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98" name="Picture 2" descr="Computer - Second Generation">
            <a:extLst>
              <a:ext uri="{FF2B5EF4-FFF2-40B4-BE49-F238E27FC236}">
                <a16:creationId xmlns:a16="http://schemas.microsoft.com/office/drawing/2014/main" id="{83734029-1881-4CA8-5892-C57918F88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70" y="2412502"/>
            <a:ext cx="3091330" cy="248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ransistor computer - Wikipedia">
            <a:extLst>
              <a:ext uri="{FF2B5EF4-FFF2-40B4-BE49-F238E27FC236}">
                <a16:creationId xmlns:a16="http://schemas.microsoft.com/office/drawing/2014/main" id="{FA9129E3-51C5-6176-84A0-E01CE1D28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2169" y="1391483"/>
            <a:ext cx="2849713" cy="371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18" name="Picture 2" descr="2ª Geração – Histórico e Evolução dos computadores">
            <a:extLst>
              <a:ext uri="{FF2B5EF4-FFF2-40B4-BE49-F238E27FC236}">
                <a16:creationId xmlns:a16="http://schemas.microsoft.com/office/drawing/2014/main" id="{18D5AA14-A407-17C9-74B4-2C3C34266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70" y="1391483"/>
            <a:ext cx="1684713" cy="99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68;p3">
            <a:extLst>
              <a:ext uri="{FF2B5EF4-FFF2-40B4-BE49-F238E27FC236}">
                <a16:creationId xmlns:a16="http://schemas.microsoft.com/office/drawing/2014/main" id="{5B303CC1-8E77-C604-5EBF-E35C94FCF635}"/>
              </a:ext>
            </a:extLst>
          </p:cNvPr>
          <p:cNvSpPr txBox="1"/>
          <p:nvPr/>
        </p:nvSpPr>
        <p:spPr>
          <a:xfrm>
            <a:off x="1970477" y="1636537"/>
            <a:ext cx="1996142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Transistores</a:t>
            </a:r>
            <a:endParaRPr lang="en-US" sz="18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1923747"/>
      </p:ext>
    </p:extLst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a057ae1a2_0_175"/>
          <p:cNvSpPr txBox="1"/>
          <p:nvPr/>
        </p:nvSpPr>
        <p:spPr>
          <a:xfrm>
            <a:off x="438625" y="1644855"/>
            <a:ext cx="7737600" cy="170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400">
                <a:sym typeface="Century Gothic"/>
              </a:rPr>
              <a:t>Aprendendo HTML na prática</a:t>
            </a:r>
            <a:endParaRPr sz="4400">
              <a:sym typeface="Century Gothic"/>
            </a:endParaRPr>
          </a:p>
        </p:txBody>
      </p:sp>
      <p:pic>
        <p:nvPicPr>
          <p:cNvPr id="260" name="Google Shape;260;g10a057ae1a2_0_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0a057ae1a2_0_175"/>
          <p:cNvSpPr txBox="1"/>
          <p:nvPr/>
        </p:nvSpPr>
        <p:spPr>
          <a:xfrm>
            <a:off x="438625" y="88625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passos com HTML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342227" y="2517968"/>
            <a:ext cx="6761700" cy="2304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 Medeiros Mainardes</a:t>
            </a:r>
            <a:br>
              <a:rPr lang="pt-BR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 Sênior / Tech Lead</a:t>
            </a:r>
            <a:b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</a:p>
        </p:txBody>
      </p:sp>
      <p:sp>
        <p:nvSpPr>
          <p:cNvPr id="5" name="Google Shape;155;p2">
            <a:extLst>
              <a:ext uri="{FF2B5EF4-FFF2-40B4-BE49-F238E27FC236}">
                <a16:creationId xmlns:a16="http://schemas.microsoft.com/office/drawing/2014/main" id="{E869B7C6-36B6-7F35-91AF-6A50B30226FB}"/>
              </a:ext>
            </a:extLst>
          </p:cNvPr>
          <p:cNvSpPr txBox="1"/>
          <p:nvPr/>
        </p:nvSpPr>
        <p:spPr>
          <a:xfrm>
            <a:off x="342227" y="713906"/>
            <a:ext cx="8214557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000">
                <a:sym typeface="Century Gothic"/>
              </a:rPr>
              <a:t>Aprendendo HTML na prática</a:t>
            </a:r>
          </a:p>
        </p:txBody>
      </p:sp>
      <p:sp>
        <p:nvSpPr>
          <p:cNvPr id="6" name="Google Shape;262;g10a057ae1a2_0_175">
            <a:extLst>
              <a:ext uri="{FF2B5EF4-FFF2-40B4-BE49-F238E27FC236}">
                <a16:creationId xmlns:a16="http://schemas.microsoft.com/office/drawing/2014/main" id="{6C49EEBB-EEB4-B4D7-73C7-C988B1617D39}"/>
              </a:ext>
            </a:extLst>
          </p:cNvPr>
          <p:cNvSpPr txBox="1"/>
          <p:nvPr/>
        </p:nvSpPr>
        <p:spPr>
          <a:xfrm>
            <a:off x="342227" y="360043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passos com HTML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/>
          <p:nvPr/>
        </p:nvSpPr>
        <p:spPr>
          <a:xfrm>
            <a:off x="491566" y="387779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Mim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g109ffa863cd_0_0"/>
          <p:cNvSpPr txBox="1"/>
          <p:nvPr/>
        </p:nvSpPr>
        <p:spPr>
          <a:xfrm>
            <a:off x="410884" y="943167"/>
            <a:ext cx="7991100" cy="28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 de 20 anos como programador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Conhecimento prático em diversos projetos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Experiência em gestão de pessoas e treinamentos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Investidor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2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Cozinhar para mim é uma terapia</a:t>
            </a:r>
            <a:endParaRPr lang="en-US" sz="22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Lives na Twitch. </a:t>
            </a:r>
            <a:r>
              <a:rPr lang="pt-BR" sz="22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novidades, me adicionem no Instagram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sz="22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54;p2">
            <a:extLst>
              <a:ext uri="{FF2B5EF4-FFF2-40B4-BE49-F238E27FC236}">
                <a16:creationId xmlns:a16="http://schemas.microsoft.com/office/drawing/2014/main" id="{48690005-08EB-89CF-B902-A7CCA4D35BBB}"/>
              </a:ext>
            </a:extLst>
          </p:cNvPr>
          <p:cNvSpPr txBox="1"/>
          <p:nvPr/>
        </p:nvSpPr>
        <p:spPr>
          <a:xfrm>
            <a:off x="491566" y="3475748"/>
            <a:ext cx="6761700" cy="127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</a:p>
        </p:txBody>
      </p:sp>
    </p:spTree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Google Shape;240;g116d3f5ae16_1_6">
            <a:extLst>
              <a:ext uri="{FF2B5EF4-FFF2-40B4-BE49-F238E27FC236}">
                <a16:creationId xmlns:a16="http://schemas.microsoft.com/office/drawing/2014/main" id="{394BE2D4-1308-43DE-D8CD-9CC40331119E}"/>
              </a:ext>
            </a:extLst>
          </p:cNvPr>
          <p:cNvSpPr/>
          <p:nvPr/>
        </p:nvSpPr>
        <p:spPr>
          <a:xfrm>
            <a:off x="725331" y="979118"/>
            <a:ext cx="5151033" cy="38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marR="0" lvl="0" indent="-28575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30000"/>
              <a:buFont typeface="Calibri" panose="020F0502020204030204" pitchFamily="34" charset="0"/>
              <a:buChar char="›"/>
            </a:pPr>
            <a:r>
              <a:rPr lang="en-US" sz="1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Ferramentas utilizadas</a:t>
            </a: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r>
              <a:rPr lang="pt-BR" sz="1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Usando o Inspetor de Elementos</a:t>
            </a: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r>
              <a:rPr lang="en-US" sz="1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Estrutura básica do HTML</a:t>
            </a: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r>
              <a:rPr lang="en-US" sz="1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Falando sobre Tags</a:t>
            </a: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r>
              <a:rPr lang="en-US" sz="1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Atributos básicos</a:t>
            </a:r>
            <a:endParaRPr lang="en-US" sz="18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r>
              <a:rPr lang="en-US" sz="1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Executando uma página HTML</a:t>
            </a: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r>
              <a:rPr lang="en-US" sz="1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Textos</a:t>
            </a:r>
            <a:endParaRPr lang="en-US" sz="18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r>
              <a:rPr lang="pt-BR" sz="1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Listas ordenadas e não ordenadas</a:t>
            </a: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r>
              <a:rPr lang="en-US" sz="1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Links</a:t>
            </a:r>
            <a:endParaRPr lang="en-US" sz="18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18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18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18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pt-BR" sz="18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30000"/>
              <a:buFont typeface="Calibri" panose="020F0502020204030204" pitchFamily="34" charset="0"/>
              <a:buChar char="›"/>
            </a:pPr>
            <a:endParaRPr sz="18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471395" y="1555166"/>
            <a:ext cx="8016900" cy="189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Aprender a instalar e configurar o ambiente de desenvolvimento. Entender o funcionamento do inspetor de elementos do navegador e criar sua primeira página HTML. </a:t>
            </a: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Se preparando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na Prática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Ferramentas utilizadas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Conheça esse recurso tão útil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na Prática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435939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Usando o Inspetor de Elementos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0790574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“Bora” começar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na Prática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435939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 básica do HTML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1065948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O que são? Do que se alimentam? Onde vivem?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na Prática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435939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Falando sobre Tags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3595389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Atributos: guarde bem essa palavra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na Prática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435939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Atributos básicos das Tags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1161772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computadores</a:t>
            </a:r>
            <a:endParaRPr sz="240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90C1F393-E4E9-DBCE-2105-E8AB6FE988C4}"/>
              </a:ext>
            </a:extLst>
          </p:cNvPr>
          <p:cNvSpPr txBox="1"/>
          <p:nvPr/>
        </p:nvSpPr>
        <p:spPr>
          <a:xfrm>
            <a:off x="296582" y="615974"/>
            <a:ext cx="54520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r>
              <a:rPr lang="en-US" sz="32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geração (1965 a 1970)</a:t>
            </a:r>
            <a:endParaRPr sz="32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22" name="Picture 2" descr="Flip Flop Jk | MercadoLivre 📦">
            <a:extLst>
              <a:ext uri="{FF2B5EF4-FFF2-40B4-BE49-F238E27FC236}">
                <a16:creationId xmlns:a16="http://schemas.microsoft.com/office/drawing/2014/main" id="{810215E8-A047-242A-46A4-A4DCDF03B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2186" y="1797656"/>
            <a:ext cx="1712509" cy="139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68;p3">
            <a:extLst>
              <a:ext uri="{FF2B5EF4-FFF2-40B4-BE49-F238E27FC236}">
                <a16:creationId xmlns:a16="http://schemas.microsoft.com/office/drawing/2014/main" id="{0685351D-7440-2E5C-C301-2B34E030CA39}"/>
              </a:ext>
            </a:extLst>
          </p:cNvPr>
          <p:cNvSpPr txBox="1"/>
          <p:nvPr/>
        </p:nvSpPr>
        <p:spPr>
          <a:xfrm>
            <a:off x="350370" y="3235624"/>
            <a:ext cx="1996142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Circuito integrado</a:t>
            </a:r>
            <a:endParaRPr lang="en-US" sz="18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68;p3">
            <a:extLst>
              <a:ext uri="{FF2B5EF4-FFF2-40B4-BE49-F238E27FC236}">
                <a16:creationId xmlns:a16="http://schemas.microsoft.com/office/drawing/2014/main" id="{0764A160-E409-BA9E-6D6A-459A601E1CA3}"/>
              </a:ext>
            </a:extLst>
          </p:cNvPr>
          <p:cNvSpPr txBox="1"/>
          <p:nvPr/>
        </p:nvSpPr>
        <p:spPr>
          <a:xfrm>
            <a:off x="350370" y="3964982"/>
            <a:ext cx="2802011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Transistor</a:t>
            </a:r>
          </a:p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Capacitores</a:t>
            </a: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Resistores</a:t>
            </a: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4" name="Picture 4" descr="Third Generation - History Of Computers">
            <a:extLst>
              <a:ext uri="{FF2B5EF4-FFF2-40B4-BE49-F238E27FC236}">
                <a16:creationId xmlns:a16="http://schemas.microsoft.com/office/drawing/2014/main" id="{50D69A3C-CFCF-4BB2-DB1D-E3882A00F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10603" y="1460474"/>
            <a:ext cx="2515022" cy="167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E240450-2C02-4C66-2670-0FF6FECD7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48025" y="3364689"/>
            <a:ext cx="2920253" cy="158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956211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Formas de executar um arquivo HTML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na Prática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435939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Executando uma página HTML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2178614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h1, h2, h3, h4, h5, p, i, u, strong, entre outros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na Prática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435939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Falando sobre textos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9291995"/>
      </p:ext>
    </p:extLst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Entendendo as &lt;ol&gt; e &lt;ul&gt;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na Prática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435939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Lista ordenada e não ordenada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6839747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Faça-se o site \o/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na Prática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435939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1034784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4;p2">
            <a:extLst>
              <a:ext uri="{FF2B5EF4-FFF2-40B4-BE49-F238E27FC236}">
                <a16:creationId xmlns:a16="http://schemas.microsoft.com/office/drawing/2014/main" id="{673F20ED-EA6B-6BC5-7526-7B343B272C51}"/>
              </a:ext>
            </a:extLst>
          </p:cNvPr>
          <p:cNvSpPr txBox="1"/>
          <p:nvPr/>
        </p:nvSpPr>
        <p:spPr>
          <a:xfrm>
            <a:off x="1162075" y="2377198"/>
            <a:ext cx="6761700" cy="127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computadores</a:t>
            </a:r>
            <a:endParaRPr sz="240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90C1F393-E4E9-DBCE-2105-E8AB6FE988C4}"/>
              </a:ext>
            </a:extLst>
          </p:cNvPr>
          <p:cNvSpPr txBox="1"/>
          <p:nvPr/>
        </p:nvSpPr>
        <p:spPr>
          <a:xfrm>
            <a:off x="296582" y="569176"/>
            <a:ext cx="627169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r>
              <a:rPr lang="en-US" sz="32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geração (a partir de 1971)</a:t>
            </a:r>
            <a:endParaRPr sz="32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E94DC4A8-6C4D-C2B7-9761-63109D71E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8729" y="1529067"/>
            <a:ext cx="1901104" cy="151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The First Mouse - Apple Mouse for Lisa (1983) | ICONIC Antiques">
            <a:extLst>
              <a:ext uri="{FF2B5EF4-FFF2-40B4-BE49-F238E27FC236}">
                <a16:creationId xmlns:a16="http://schemas.microsoft.com/office/drawing/2014/main" id="{FB246D47-5417-8325-DC62-804C615E0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43911" y="1637077"/>
            <a:ext cx="1767049" cy="132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MOUSE GAMER REGRADON INQUISITOR 2, 7200 DPI, 6 BOTÕES - M716A">
            <a:extLst>
              <a:ext uri="{FF2B5EF4-FFF2-40B4-BE49-F238E27FC236}">
                <a16:creationId xmlns:a16="http://schemas.microsoft.com/office/drawing/2014/main" id="{D224E45B-1620-0E0E-1D0B-D5DEAF8E5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75319" y="3478238"/>
            <a:ext cx="1437301" cy="143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Notebook gamer 2 em 1 Asus Flow X16 tem tela mini LED de 165Hz">
            <a:extLst>
              <a:ext uri="{FF2B5EF4-FFF2-40B4-BE49-F238E27FC236}">
                <a16:creationId xmlns:a16="http://schemas.microsoft.com/office/drawing/2014/main" id="{1AF6B219-5580-AB99-5149-D0F8C0877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7777" y="3478238"/>
            <a:ext cx="1767542" cy="12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Fourth &amp; Fifth Generation - ComputerHisto">
            <a:extLst>
              <a:ext uri="{FF2B5EF4-FFF2-40B4-BE49-F238E27FC236}">
                <a16:creationId xmlns:a16="http://schemas.microsoft.com/office/drawing/2014/main" id="{D6B5DF1C-AC30-33DF-CE1B-5F8D7655A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7182" y="1665262"/>
            <a:ext cx="1767542" cy="117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Pc Gamer Fácil Intel Core I5 3a Geração, 8GB, Geforce GTX 1050 4GB, HD  500GB, Fonte 500w | KaBuM!">
            <a:extLst>
              <a:ext uri="{FF2B5EF4-FFF2-40B4-BE49-F238E27FC236}">
                <a16:creationId xmlns:a16="http://schemas.microsoft.com/office/drawing/2014/main" id="{9FEA7D0E-D02F-8B00-1DBC-95A809177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82620" y="3319730"/>
            <a:ext cx="1516764" cy="151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Celular top de linha, intermediário e básico: qual a diferença?">
            <a:extLst>
              <a:ext uri="{FF2B5EF4-FFF2-40B4-BE49-F238E27FC236}">
                <a16:creationId xmlns:a16="http://schemas.microsoft.com/office/drawing/2014/main" id="{277BD3C6-1B0F-5D19-F819-496E7EA26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9384" y="3606136"/>
            <a:ext cx="1721223" cy="96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82114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computadores</a:t>
            </a:r>
            <a:endParaRPr sz="240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90C1F393-E4E9-DBCE-2105-E8AB6FE988C4}"/>
              </a:ext>
            </a:extLst>
          </p:cNvPr>
          <p:cNvSpPr txBox="1"/>
          <p:nvPr/>
        </p:nvSpPr>
        <p:spPr>
          <a:xfrm>
            <a:off x="350370" y="622964"/>
            <a:ext cx="627169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5a geração</a:t>
            </a:r>
            <a:endParaRPr sz="32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170" name="Picture 2" descr="AI Impact on Software Testing Practices | EuroSTAR Huddle">
            <a:extLst>
              <a:ext uri="{FF2B5EF4-FFF2-40B4-BE49-F238E27FC236}">
                <a16:creationId xmlns:a16="http://schemas.microsoft.com/office/drawing/2014/main" id="{4CB1C880-595F-C464-1FFD-C52ABA3B8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9934" y="1523769"/>
            <a:ext cx="3349590" cy="148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omo os computadores quânticos podem mudar o mundo que conhecemos - Revista  Galileu | Ciência">
            <a:extLst>
              <a:ext uri="{FF2B5EF4-FFF2-40B4-BE49-F238E27FC236}">
                <a16:creationId xmlns:a16="http://schemas.microsoft.com/office/drawing/2014/main" id="{DDB73027-6D5F-7D5E-C257-0311C689D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92020" y="1045214"/>
            <a:ext cx="2882713" cy="192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riptomoedas: muito além das oscilações - Rede Gazeta de Comunicação">
            <a:extLst>
              <a:ext uri="{FF2B5EF4-FFF2-40B4-BE49-F238E27FC236}">
                <a16:creationId xmlns:a16="http://schemas.microsoft.com/office/drawing/2014/main" id="{0398BA62-3A5B-847F-586A-6E88FFA0C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4709" y="3191578"/>
            <a:ext cx="1843929" cy="122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ases de empresas que já começaram a investir no metaverso">
            <a:extLst>
              <a:ext uri="{FF2B5EF4-FFF2-40B4-BE49-F238E27FC236}">
                <a16:creationId xmlns:a16="http://schemas.microsoft.com/office/drawing/2014/main" id="{829EA15D-951B-E960-0DCF-4726B218A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3442" y="3191578"/>
            <a:ext cx="2770263" cy="155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78066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Surgimento de uma nova era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01 - História da Web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como surgiu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953231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como surgiu?</a:t>
            </a:r>
            <a:endParaRPr sz="240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194" name="Picture 2" descr="Telégrafo - Descoberta, funcionamento e utilização">
            <a:extLst>
              <a:ext uri="{FF2B5EF4-FFF2-40B4-BE49-F238E27FC236}">
                <a16:creationId xmlns:a16="http://schemas.microsoft.com/office/drawing/2014/main" id="{96ACD194-7C89-8AC0-E0DE-52F73468B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5880" y="1698520"/>
            <a:ext cx="2713317" cy="152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68;p3">
            <a:extLst>
              <a:ext uri="{FF2B5EF4-FFF2-40B4-BE49-F238E27FC236}">
                <a16:creationId xmlns:a16="http://schemas.microsoft.com/office/drawing/2014/main" id="{9B7C1AAD-F4B1-0561-66B7-BDBFDC68EC58}"/>
              </a:ext>
            </a:extLst>
          </p:cNvPr>
          <p:cNvSpPr txBox="1"/>
          <p:nvPr/>
        </p:nvSpPr>
        <p:spPr>
          <a:xfrm>
            <a:off x="417052" y="3228991"/>
            <a:ext cx="1519453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Telégrafo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96" name="Picture 4" descr="O telégrafo, a invenção que deu início à era da informação | Blog oficial  da Kaspersky">
            <a:extLst>
              <a:ext uri="{FF2B5EF4-FFF2-40B4-BE49-F238E27FC236}">
                <a16:creationId xmlns:a16="http://schemas.microsoft.com/office/drawing/2014/main" id="{C1767772-6BC2-CA35-B889-37E54B80A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9885" y="2973960"/>
            <a:ext cx="1909997" cy="129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1858: First transatlantic telegraph cable completed, took 3 years - lasted  3 weeks">
            <a:extLst>
              <a:ext uri="{FF2B5EF4-FFF2-40B4-BE49-F238E27FC236}">
                <a16:creationId xmlns:a16="http://schemas.microsoft.com/office/drawing/2014/main" id="{A50E9F82-0236-CA04-E286-A936DA57B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7676" y="948617"/>
            <a:ext cx="3255588" cy="182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68;p3">
            <a:extLst>
              <a:ext uri="{FF2B5EF4-FFF2-40B4-BE49-F238E27FC236}">
                <a16:creationId xmlns:a16="http://schemas.microsoft.com/office/drawing/2014/main" id="{E5533153-4BE5-AD2C-935A-B646CA423B2F}"/>
              </a:ext>
            </a:extLst>
          </p:cNvPr>
          <p:cNvSpPr txBox="1"/>
          <p:nvPr/>
        </p:nvSpPr>
        <p:spPr>
          <a:xfrm>
            <a:off x="4750568" y="2723159"/>
            <a:ext cx="1519453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1958</a:t>
            </a:r>
          </a:p>
        </p:txBody>
      </p:sp>
      <p:pic>
        <p:nvPicPr>
          <p:cNvPr id="8200" name="Picture 8" descr="Tiffany's Transatlantic Cable Souvenir | National Museum of American History">
            <a:extLst>
              <a:ext uri="{FF2B5EF4-FFF2-40B4-BE49-F238E27FC236}">
                <a16:creationId xmlns:a16="http://schemas.microsoft.com/office/drawing/2014/main" id="{04610085-93F0-9DEB-8D61-041E4739D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58017" y="1243670"/>
            <a:ext cx="1434521" cy="216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Compre I Love You Morse Code Dainty Beaded Bracelet com Presente de Joias  de Mensagem Secreta barato — frete grátis, avaliações reais com fotos — Joom">
            <a:extLst>
              <a:ext uri="{FF2B5EF4-FFF2-40B4-BE49-F238E27FC236}">
                <a16:creationId xmlns:a16="http://schemas.microsoft.com/office/drawing/2014/main" id="{DB112C27-36F5-BF13-7BDA-89C5C6920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3258" y="3218704"/>
            <a:ext cx="1727947" cy="172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07837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como surgiu?</a:t>
            </a:r>
            <a:endParaRPr sz="240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168;p3">
            <a:extLst>
              <a:ext uri="{FF2B5EF4-FFF2-40B4-BE49-F238E27FC236}">
                <a16:creationId xmlns:a16="http://schemas.microsoft.com/office/drawing/2014/main" id="{6CDC979C-FAC1-4F7D-5037-FD35AF306658}"/>
              </a:ext>
            </a:extLst>
          </p:cNvPr>
          <p:cNvSpPr txBox="1"/>
          <p:nvPr/>
        </p:nvSpPr>
        <p:spPr>
          <a:xfrm>
            <a:off x="296029" y="862309"/>
            <a:ext cx="4181842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Década 1950 – Guerra Fria</a:t>
            </a:r>
          </a:p>
        </p:txBody>
      </p:sp>
      <p:pic>
        <p:nvPicPr>
          <p:cNvPr id="9218" name="Picture 2" descr="Conflitos da Guerra Fria - Resumo, fases, principais combates, fim">
            <a:extLst>
              <a:ext uri="{FF2B5EF4-FFF2-40B4-BE49-F238E27FC236}">
                <a16:creationId xmlns:a16="http://schemas.microsoft.com/office/drawing/2014/main" id="{5FA326D8-3327-DCA9-4504-A9CC54853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9247" y="1462328"/>
            <a:ext cx="2919753" cy="194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niac - História e funcionamento do primeiro computador do mundo">
            <a:extLst>
              <a:ext uri="{FF2B5EF4-FFF2-40B4-BE49-F238E27FC236}">
                <a16:creationId xmlns:a16="http://schemas.microsoft.com/office/drawing/2014/main" id="{660A8CCA-0A3A-71E3-EFF4-81A98BE27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00500" y="937964"/>
            <a:ext cx="2639177" cy="202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orrida espacial - O que foi, contexto, Guerra Fria, acontecimentos">
            <a:extLst>
              <a:ext uri="{FF2B5EF4-FFF2-40B4-BE49-F238E27FC236}">
                <a16:creationId xmlns:a16="http://schemas.microsoft.com/office/drawing/2014/main" id="{38A1A5A0-C341-805D-E800-9EE8AB573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2694" y="3188538"/>
            <a:ext cx="2246000" cy="16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Defense Advanced Research Projects Agency – Wikipédia, a enciclopédia livre">
            <a:extLst>
              <a:ext uri="{FF2B5EF4-FFF2-40B4-BE49-F238E27FC236}">
                <a16:creationId xmlns:a16="http://schemas.microsoft.com/office/drawing/2014/main" id="{01164EEC-65F4-7F08-78C4-5E4D59158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33147" y="3408829"/>
            <a:ext cx="1954082" cy="100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168;p3">
            <a:extLst>
              <a:ext uri="{FF2B5EF4-FFF2-40B4-BE49-F238E27FC236}">
                <a16:creationId xmlns:a16="http://schemas.microsoft.com/office/drawing/2014/main" id="{BDCA5541-2636-89B4-FF64-4E3823F16E42}"/>
              </a:ext>
            </a:extLst>
          </p:cNvPr>
          <p:cNvSpPr txBox="1"/>
          <p:nvPr/>
        </p:nvSpPr>
        <p:spPr>
          <a:xfrm>
            <a:off x="3516747" y="4374193"/>
            <a:ext cx="3586882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Defense Advanced Research Projects Agency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3E38AD39-2517-3A98-E45D-4C393534F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6869" y="763892"/>
            <a:ext cx="2467602" cy="173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92372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como surgiu?</a:t>
            </a:r>
            <a:endParaRPr sz="240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168;p3">
            <a:extLst>
              <a:ext uri="{FF2B5EF4-FFF2-40B4-BE49-F238E27FC236}">
                <a16:creationId xmlns:a16="http://schemas.microsoft.com/office/drawing/2014/main" id="{6CDC979C-FAC1-4F7D-5037-FD35AF306658}"/>
              </a:ext>
            </a:extLst>
          </p:cNvPr>
          <p:cNvSpPr txBox="1"/>
          <p:nvPr/>
        </p:nvSpPr>
        <p:spPr>
          <a:xfrm>
            <a:off x="296029" y="862309"/>
            <a:ext cx="4181842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Semente plantada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44" name="Picture 4" descr="MicroHost on Twitter: &quot;&quot;Cloud computing is believed to have been invented  by Joseph Carl Robnett Licklider in the 1960s with his work on ARPANET to  connect people and data from anywhere at">
            <a:extLst>
              <a:ext uri="{FF2B5EF4-FFF2-40B4-BE49-F238E27FC236}">
                <a16:creationId xmlns:a16="http://schemas.microsoft.com/office/drawing/2014/main" id="{0D0DE51D-2E14-30E0-9DC1-F1C99756A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5077" y="1462328"/>
            <a:ext cx="4458448" cy="250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68;p3">
            <a:extLst>
              <a:ext uri="{FF2B5EF4-FFF2-40B4-BE49-F238E27FC236}">
                <a16:creationId xmlns:a16="http://schemas.microsoft.com/office/drawing/2014/main" id="{D16E87C9-986F-DAB6-CA83-81989068281D}"/>
              </a:ext>
            </a:extLst>
          </p:cNvPr>
          <p:cNvSpPr txBox="1"/>
          <p:nvPr/>
        </p:nvSpPr>
        <p:spPr>
          <a:xfrm>
            <a:off x="5107614" y="1363911"/>
            <a:ext cx="3449170" cy="14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Teorizou sobre uma rede onde todos poderiam se comunicar através dela.</a:t>
            </a:r>
          </a:p>
        </p:txBody>
      </p:sp>
      <p:sp>
        <p:nvSpPr>
          <p:cNvPr id="16" name="Google Shape;168;p3">
            <a:extLst>
              <a:ext uri="{FF2B5EF4-FFF2-40B4-BE49-F238E27FC236}">
                <a16:creationId xmlns:a16="http://schemas.microsoft.com/office/drawing/2014/main" id="{BD554716-0B9B-D4B9-AD55-AC61880D14F1}"/>
              </a:ext>
            </a:extLst>
          </p:cNvPr>
          <p:cNvSpPr txBox="1"/>
          <p:nvPr/>
        </p:nvSpPr>
        <p:spPr>
          <a:xfrm>
            <a:off x="5107614" y="2801211"/>
            <a:ext cx="3449170" cy="761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Desde então muita coisa aconteceu…</a:t>
            </a:r>
          </a:p>
        </p:txBody>
      </p:sp>
    </p:spTree>
    <p:extLst>
      <p:ext uri="{BB962C8B-B14F-4D97-AF65-F5344CB8AC3E}">
        <p14:creationId xmlns:p14="http://schemas.microsoft.com/office/powerpoint/2010/main" val="239070400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como surgiu?</a:t>
            </a:r>
            <a:endParaRPr sz="240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14EEA6FE-AF3D-7F67-0F55-5E39D137E56A}"/>
              </a:ext>
            </a:extLst>
          </p:cNvPr>
          <p:cNvSpPr txBox="1"/>
          <p:nvPr/>
        </p:nvSpPr>
        <p:spPr>
          <a:xfrm>
            <a:off x="350370" y="1041182"/>
            <a:ext cx="8153372" cy="14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 de comunicação em pacotes, enviados um a um e que permitia múltiplos destinos.</a:t>
            </a: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Estudos sobre nós. Pontos de intersecção de informações funcionando como “checkpoints”. Podemos dizer que é o “avô dos roteadores”.</a:t>
            </a:r>
          </a:p>
        </p:txBody>
      </p:sp>
      <p:pic>
        <p:nvPicPr>
          <p:cNvPr id="11266" name="Picture 2" descr="MiniCurso: Sociedade em Rede">
            <a:extLst>
              <a:ext uri="{FF2B5EF4-FFF2-40B4-BE49-F238E27FC236}">
                <a16:creationId xmlns:a16="http://schemas.microsoft.com/office/drawing/2014/main" id="{7230AD4F-FD8C-8BD3-9383-5CFA29B2A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25756" y="2683098"/>
            <a:ext cx="3488392" cy="206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61038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como surgiu?</a:t>
            </a:r>
            <a:endParaRPr sz="240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14EEA6FE-AF3D-7F67-0F55-5E39D137E56A}"/>
              </a:ext>
            </a:extLst>
          </p:cNvPr>
          <p:cNvSpPr txBox="1"/>
          <p:nvPr/>
        </p:nvSpPr>
        <p:spPr>
          <a:xfrm>
            <a:off x="262963" y="967232"/>
            <a:ext cx="5039287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Primeira conexão estabelecida foi feita em 29/10/1969</a:t>
            </a:r>
          </a:p>
        </p:txBody>
      </p:sp>
      <p:pic>
        <p:nvPicPr>
          <p:cNvPr id="11266" name="Picture 2" descr="MiniCurso: Sociedade em Rede">
            <a:extLst>
              <a:ext uri="{FF2B5EF4-FFF2-40B4-BE49-F238E27FC236}">
                <a16:creationId xmlns:a16="http://schemas.microsoft.com/office/drawing/2014/main" id="{7230AD4F-FD8C-8BD3-9383-5CFA29B2A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2540" y="1077199"/>
            <a:ext cx="2465267" cy="146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UCLA - Universidade dos Sonhos! - Avaliações de viajantes - University of  California, Los Angeles (UCLA) - Tripadvisor">
            <a:extLst>
              <a:ext uri="{FF2B5EF4-FFF2-40B4-BE49-F238E27FC236}">
                <a16:creationId xmlns:a16="http://schemas.microsoft.com/office/drawing/2014/main" id="{A9D583B1-F5F4-1692-BEF0-143F4B206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628" y="1972279"/>
            <a:ext cx="1644000" cy="123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68;p3">
            <a:extLst>
              <a:ext uri="{FF2B5EF4-FFF2-40B4-BE49-F238E27FC236}">
                <a16:creationId xmlns:a16="http://schemas.microsoft.com/office/drawing/2014/main" id="{5F470720-5A68-A935-03A4-82B0E5F495C9}"/>
              </a:ext>
            </a:extLst>
          </p:cNvPr>
          <p:cNvSpPr txBox="1"/>
          <p:nvPr/>
        </p:nvSpPr>
        <p:spPr>
          <a:xfrm>
            <a:off x="262963" y="3520629"/>
            <a:ext cx="2049928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UCLA</a:t>
            </a:r>
            <a:b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University of California</a:t>
            </a: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92" name="Picture 4" descr="SRI (Stanford Research Institute) - ~1961 | Menlo Park Planning | Flickr">
            <a:extLst>
              <a:ext uri="{FF2B5EF4-FFF2-40B4-BE49-F238E27FC236}">
                <a16:creationId xmlns:a16="http://schemas.microsoft.com/office/drawing/2014/main" id="{EE9A2772-46EF-CB6A-E295-CAF592242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59682" y="1961512"/>
            <a:ext cx="1926837" cy="129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68;p3">
            <a:extLst>
              <a:ext uri="{FF2B5EF4-FFF2-40B4-BE49-F238E27FC236}">
                <a16:creationId xmlns:a16="http://schemas.microsoft.com/office/drawing/2014/main" id="{54D7C401-0EC5-C4E2-3F9B-74B27297063E}"/>
              </a:ext>
            </a:extLst>
          </p:cNvPr>
          <p:cNvSpPr txBox="1"/>
          <p:nvPr/>
        </p:nvSpPr>
        <p:spPr>
          <a:xfrm>
            <a:off x="3036191" y="3518638"/>
            <a:ext cx="3373817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SRI</a:t>
            </a:r>
            <a:b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1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Stanford Research Institute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C3FADF24-4BDF-3509-472F-D02942DCA875}"/>
              </a:ext>
            </a:extLst>
          </p:cNvPr>
          <p:cNvCxnSpPr/>
          <p:nvPr/>
        </p:nvCxnSpPr>
        <p:spPr>
          <a:xfrm>
            <a:off x="2312891" y="2610332"/>
            <a:ext cx="1331260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168;p3">
            <a:extLst>
              <a:ext uri="{FF2B5EF4-FFF2-40B4-BE49-F238E27FC236}">
                <a16:creationId xmlns:a16="http://schemas.microsoft.com/office/drawing/2014/main" id="{79152CAE-12EE-B780-9E43-1F300E6EC814}"/>
              </a:ext>
            </a:extLst>
          </p:cNvPr>
          <p:cNvSpPr txBox="1"/>
          <p:nvPr/>
        </p:nvSpPr>
        <p:spPr>
          <a:xfrm>
            <a:off x="262963" y="3995392"/>
            <a:ext cx="4880538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Palavra “LOGIN”, mas só chegou “LO”</a:t>
            </a:r>
          </a:p>
        </p:txBody>
      </p:sp>
    </p:spTree>
    <p:extLst>
      <p:ext uri="{BB962C8B-B14F-4D97-AF65-F5344CB8AC3E}">
        <p14:creationId xmlns:p14="http://schemas.microsoft.com/office/powerpoint/2010/main" val="169933623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342227" y="2517968"/>
            <a:ext cx="6761700" cy="2304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 Medeiros Mainardes</a:t>
            </a:r>
            <a:br>
              <a:rPr lang="pt-BR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 Sênior / Tech Lead</a:t>
            </a:r>
            <a:b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</a:p>
        </p:txBody>
      </p:sp>
      <p:sp>
        <p:nvSpPr>
          <p:cNvPr id="5" name="Google Shape;155;p2">
            <a:extLst>
              <a:ext uri="{FF2B5EF4-FFF2-40B4-BE49-F238E27FC236}">
                <a16:creationId xmlns:a16="http://schemas.microsoft.com/office/drawing/2014/main" id="{E869B7C6-36B6-7F35-91AF-6A50B30226FB}"/>
              </a:ext>
            </a:extLst>
          </p:cNvPr>
          <p:cNvSpPr txBox="1"/>
          <p:nvPr/>
        </p:nvSpPr>
        <p:spPr>
          <a:xfrm>
            <a:off x="342227" y="713906"/>
            <a:ext cx="8214557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>
                <a:sym typeface="Century Gothic"/>
              </a:rPr>
              <a:t>Entendendo comunicação Client x Server</a:t>
            </a:r>
          </a:p>
        </p:txBody>
      </p:sp>
      <p:sp>
        <p:nvSpPr>
          <p:cNvPr id="6" name="Google Shape;262;g10a057ae1a2_0_175">
            <a:extLst>
              <a:ext uri="{FF2B5EF4-FFF2-40B4-BE49-F238E27FC236}">
                <a16:creationId xmlns:a16="http://schemas.microsoft.com/office/drawing/2014/main" id="{6C49EEBB-EEB4-B4D7-73C7-C988B1617D39}"/>
              </a:ext>
            </a:extLst>
          </p:cNvPr>
          <p:cNvSpPr txBox="1"/>
          <p:nvPr/>
        </p:nvSpPr>
        <p:spPr>
          <a:xfrm>
            <a:off x="342227" y="360043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passos com HTML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como surgiu?</a:t>
            </a:r>
            <a:endParaRPr sz="240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774" name="Picture 6" descr="NSFNET - ICANNWiki">
            <a:extLst>
              <a:ext uri="{FF2B5EF4-FFF2-40B4-BE49-F238E27FC236}">
                <a16:creationId xmlns:a16="http://schemas.microsoft.com/office/drawing/2014/main" id="{DBB3BB3A-B137-1B29-03FB-468F002B5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09583" y="1985635"/>
            <a:ext cx="801360" cy="94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6" name="Picture 8" descr="MILNET - The History of Domains">
            <a:extLst>
              <a:ext uri="{FF2B5EF4-FFF2-40B4-BE49-F238E27FC236}">
                <a16:creationId xmlns:a16="http://schemas.microsoft.com/office/drawing/2014/main" id="{F67BC9DE-CBDF-E034-C839-DE61357F1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64743" y="2074831"/>
            <a:ext cx="915799" cy="61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8" name="Picture 10" descr="COMPUTER SCIENCE NETWORK (CSNET) - The History of Domains">
            <a:extLst>
              <a:ext uri="{FF2B5EF4-FFF2-40B4-BE49-F238E27FC236}">
                <a16:creationId xmlns:a16="http://schemas.microsoft.com/office/drawing/2014/main" id="{DDBCC3F4-5583-DBE5-F69B-34A5AECBF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9020" y="3690947"/>
            <a:ext cx="1082382" cy="71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0" name="Picture 12" descr="Nokia 1100 Network Solution , Png Download - Esnet Logo, Transparent Png -  kindpng">
            <a:extLst>
              <a:ext uri="{FF2B5EF4-FFF2-40B4-BE49-F238E27FC236}">
                <a16:creationId xmlns:a16="http://schemas.microsoft.com/office/drawing/2014/main" id="{901E3147-1374-B4F9-A159-F5F5E2115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52771" y="3711907"/>
            <a:ext cx="1203326" cy="77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MiniCurso: Sociedade em Rede">
            <a:extLst>
              <a:ext uri="{FF2B5EF4-FFF2-40B4-BE49-F238E27FC236}">
                <a16:creationId xmlns:a16="http://schemas.microsoft.com/office/drawing/2014/main" id="{F9501A09-898C-0506-863A-A3E0C036C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05674" y="975235"/>
            <a:ext cx="1648760" cy="97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2" name="Picture 14" descr="NASA - YouTube">
            <a:extLst>
              <a:ext uri="{FF2B5EF4-FFF2-40B4-BE49-F238E27FC236}">
                <a16:creationId xmlns:a16="http://schemas.microsoft.com/office/drawing/2014/main" id="{80C18937-FA0C-1A30-34DC-EBD6E9190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25501" y="2690277"/>
            <a:ext cx="976834" cy="97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6" name="Picture 18" descr="Uma filha com dois pais: afinal, quem inventou a internet? - 18/06/2019 -  UOL TILT">
            <a:extLst>
              <a:ext uri="{FF2B5EF4-FFF2-40B4-BE49-F238E27FC236}">
                <a16:creationId xmlns:a16="http://schemas.microsoft.com/office/drawing/2014/main" id="{4FE9E011-9100-77BD-C63D-5C3FD1C09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509" y="1090026"/>
            <a:ext cx="2928938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AAE161F6-7FF1-A705-1D8B-FA41BC19EEFF}"/>
              </a:ext>
            </a:extLst>
          </p:cNvPr>
          <p:cNvSpPr txBox="1"/>
          <p:nvPr/>
        </p:nvSpPr>
        <p:spPr>
          <a:xfrm>
            <a:off x="317202" y="2493427"/>
            <a:ext cx="34240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400" b="0" i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Vinton Cerf   Robert Kahn</a:t>
            </a:r>
            <a:endParaRPr lang="pt-BR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2790" name="Picture 22" descr="tcp-ip - SafeBytes Software">
            <a:extLst>
              <a:ext uri="{FF2B5EF4-FFF2-40B4-BE49-F238E27FC236}">
                <a16:creationId xmlns:a16="http://schemas.microsoft.com/office/drawing/2014/main" id="{BC2616EC-3163-CB27-8F86-96D8A0F12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2466" y="3225296"/>
            <a:ext cx="1333024" cy="134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87836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como surgiu?</a:t>
            </a:r>
            <a:endParaRPr sz="240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" name="Picture 2" descr="Tim Berners-Lee">
            <a:extLst>
              <a:ext uri="{FF2B5EF4-FFF2-40B4-BE49-F238E27FC236}">
                <a16:creationId xmlns:a16="http://schemas.microsoft.com/office/drawing/2014/main" id="{999A5CA3-F1EE-81AC-D574-03305B31E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23" r="6486"/>
          <a:stretch>
            <a:fillRect/>
          </a:stretch>
        </p:blipFill>
        <p:spPr bwMode="auto">
          <a:xfrm>
            <a:off x="537916" y="930392"/>
            <a:ext cx="1709984" cy="183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AB224DB5-95CE-15A8-9260-9E89B727A6AA}"/>
              </a:ext>
            </a:extLst>
          </p:cNvPr>
          <p:cNvSpPr txBox="1"/>
          <p:nvPr/>
        </p:nvSpPr>
        <p:spPr>
          <a:xfrm>
            <a:off x="2362200" y="954239"/>
            <a:ext cx="6146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b="0" i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 1989, </a:t>
            </a:r>
            <a:r>
              <a:rPr lang="pt-BR" sz="2400" b="1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 Berners-Lee </a:t>
            </a:r>
            <a:r>
              <a:rPr lang="pt-BR" sz="2400" b="0" i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viu a oportunidade de unir hipertexto com TCP/IP e criar a World Wide Web (WWW)</a:t>
            </a:r>
            <a:endParaRPr lang="pt-BR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B660BFF-88F3-F87B-D537-45B7B0E7666D}"/>
              </a:ext>
            </a:extLst>
          </p:cNvPr>
          <p:cNvSpPr txBox="1"/>
          <p:nvPr/>
        </p:nvSpPr>
        <p:spPr>
          <a:xfrm>
            <a:off x="2362200" y="2248655"/>
            <a:ext cx="6146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Primeiro navegador chamado </a:t>
            </a:r>
            <a:r>
              <a:rPr lang="pt-BR" sz="2400" b="0" i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WorldWideWeb</a:t>
            </a:r>
            <a:endParaRPr lang="pt-BR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3794" name="Picture 2" descr="The World's First Web Site - HISTORY">
            <a:extLst>
              <a:ext uri="{FF2B5EF4-FFF2-40B4-BE49-F238E27FC236}">
                <a16:creationId xmlns:a16="http://schemas.microsoft.com/office/drawing/2014/main" id="{46F1374C-0F15-6D20-C785-7FFE3B3C5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916" y="3031716"/>
            <a:ext cx="2795834" cy="186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0E19AD0-AADB-2ED1-39B2-DC5C6FF14ECC}"/>
              </a:ext>
            </a:extLst>
          </p:cNvPr>
          <p:cNvSpPr txBox="1"/>
          <p:nvPr/>
        </p:nvSpPr>
        <p:spPr>
          <a:xfrm>
            <a:off x="3475117" y="3838570"/>
            <a:ext cx="29101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>
                <a:latin typeface="Calibri" panose="020F0502020204030204" pitchFamily="34" charset="0"/>
                <a:cs typeface="Calibri" panose="020F0502020204030204" pitchFamily="34" charset="0"/>
              </a:rPr>
              <a:t>http://info.cern.ch/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8A2CFDC-0778-7938-27A0-4853CA002098}"/>
              </a:ext>
            </a:extLst>
          </p:cNvPr>
          <p:cNvSpPr txBox="1"/>
          <p:nvPr/>
        </p:nvSpPr>
        <p:spPr>
          <a:xfrm>
            <a:off x="3475117" y="3440361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b="0" i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August 6, 1991</a:t>
            </a:r>
            <a:endParaRPr lang="pt-BR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398457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Pessoas que vale a pena conhecer mais um pouco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01 - História da Web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nomes envolvidos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42744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nomes da Tecnologia</a:t>
            </a:r>
            <a:endParaRPr sz="240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168;p3">
            <a:extLst>
              <a:ext uri="{FF2B5EF4-FFF2-40B4-BE49-F238E27FC236}">
                <a16:creationId xmlns:a16="http://schemas.microsoft.com/office/drawing/2014/main" id="{1536D412-B974-70B3-9C31-0B6446B18069}"/>
              </a:ext>
            </a:extLst>
          </p:cNvPr>
          <p:cNvSpPr txBox="1"/>
          <p:nvPr/>
        </p:nvSpPr>
        <p:spPr>
          <a:xfrm>
            <a:off x="3793254" y="1076930"/>
            <a:ext cx="4763530" cy="262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Grace Murray Hopper</a:t>
            </a: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pt-BR" sz="1800">
                <a:solidFill>
                  <a:srgbClr val="040A24"/>
                </a:solidFill>
                <a:latin typeface="Calibri"/>
                <a:cs typeface="Calibri"/>
              </a:rPr>
              <a:t>Marinha dos Estados Unidos</a:t>
            </a:r>
            <a:endParaRPr lang="en-US" sz="1800">
              <a:solidFill>
                <a:srgbClr val="040A24"/>
              </a:solidFill>
              <a:latin typeface="Calibri"/>
              <a:cs typeface="Calibri"/>
              <a:sym typeface="Calibri"/>
            </a:endParaRP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 das primeiras programadoras do Mark I em 1944</a:t>
            </a: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Criadora da linguagem de programação de alto nível Flow-Matic (Base do COBOL)</a:t>
            </a: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Termo “bug” na computação</a:t>
            </a:r>
            <a:endParaRPr lang="en-US" sz="18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6" name="Picture 4" descr="The History of Women in IT | Grace hopper, Women in history, Influential  women">
            <a:extLst>
              <a:ext uri="{FF2B5EF4-FFF2-40B4-BE49-F238E27FC236}">
                <a16:creationId xmlns:a16="http://schemas.microsoft.com/office/drawing/2014/main" id="{444C803F-D0EF-8C7D-4F8A-57CD7DA56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3724" y="971856"/>
            <a:ext cx="2933997" cy="367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041398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nomes da Tecnologia</a:t>
            </a:r>
            <a:endParaRPr sz="240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168;p3">
            <a:extLst>
              <a:ext uri="{FF2B5EF4-FFF2-40B4-BE49-F238E27FC236}">
                <a16:creationId xmlns:a16="http://schemas.microsoft.com/office/drawing/2014/main" id="{1536D412-B974-70B3-9C31-0B6446B18069}"/>
              </a:ext>
            </a:extLst>
          </p:cNvPr>
          <p:cNvSpPr txBox="1"/>
          <p:nvPr/>
        </p:nvSpPr>
        <p:spPr>
          <a:xfrm>
            <a:off x="3947984" y="971856"/>
            <a:ext cx="4763530" cy="262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Joseph Carl Robnett Licklider</a:t>
            </a: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Recrutado pela DARPA depois de teorizar sobre uma rede “galática” de computadores</a:t>
            </a:r>
            <a:endParaRPr lang="en-US" sz="18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Plantou a “semente” da comunicação entre dois pontos distintos através do computador.</a:t>
            </a:r>
          </a:p>
        </p:txBody>
      </p:sp>
      <p:pic>
        <p:nvPicPr>
          <p:cNvPr id="3074" name="Picture 2" descr="j.c.r licklider information website">
            <a:extLst>
              <a:ext uri="{FF2B5EF4-FFF2-40B4-BE49-F238E27FC236}">
                <a16:creationId xmlns:a16="http://schemas.microsoft.com/office/drawing/2014/main" id="{E6F7410D-88D3-8506-3D55-39C8A8F4A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627748" y="971856"/>
            <a:ext cx="3184310" cy="377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50939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pic>
        <p:nvPicPr>
          <p:cNvPr id="13314" name="Picture 2" descr="Robert E. Kahn, Computer and Cognitive Science (2018) | The Franklin  Institute">
            <a:extLst>
              <a:ext uri="{FF2B5EF4-FFF2-40B4-BE49-F238E27FC236}">
                <a16:creationId xmlns:a16="http://schemas.microsoft.com/office/drawing/2014/main" id="{E25F7F93-7ECA-9655-BAE9-2A71D783C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1586" y="978274"/>
            <a:ext cx="3593726" cy="359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1DD4B078-A518-0C39-17C9-728F812599A3}"/>
              </a:ext>
            </a:extLst>
          </p:cNvPr>
          <p:cNvSpPr txBox="1"/>
          <p:nvPr/>
        </p:nvSpPr>
        <p:spPr>
          <a:xfrm>
            <a:off x="4414520" y="1164430"/>
            <a:ext cx="4880538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3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Robert E. Kahn</a:t>
            </a: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1872FD3E-AB79-DDED-5378-6A80F9338B5B}"/>
              </a:ext>
            </a:extLst>
          </p:cNvPr>
          <p:cNvSpPr txBox="1"/>
          <p:nvPr/>
        </p:nvSpPr>
        <p:spPr>
          <a:xfrm>
            <a:off x="4263462" y="2435340"/>
            <a:ext cx="4880538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Primeira apresentação pública da ARPANet</a:t>
            </a: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Apresentou o primeiro e-mail</a:t>
            </a: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Criador do TCP/IP</a:t>
            </a:r>
          </a:p>
        </p:txBody>
      </p:sp>
      <p:sp>
        <p:nvSpPr>
          <p:cNvPr id="10" name="Google Shape;195;p5">
            <a:extLst>
              <a:ext uri="{FF2B5EF4-FFF2-40B4-BE49-F238E27FC236}">
                <a16:creationId xmlns:a16="http://schemas.microsoft.com/office/drawing/2014/main" id="{1B3A8C75-8327-2EC9-E79B-081BACD5AA8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nomes da Tecnologia</a:t>
            </a:r>
            <a:endParaRPr sz="240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6156963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1DD4B078-A518-0C39-17C9-728F812599A3}"/>
              </a:ext>
            </a:extLst>
          </p:cNvPr>
          <p:cNvSpPr txBox="1"/>
          <p:nvPr/>
        </p:nvSpPr>
        <p:spPr>
          <a:xfrm>
            <a:off x="4263462" y="889155"/>
            <a:ext cx="4880538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3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Tim Berners-Lee</a:t>
            </a: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1872FD3E-AB79-DDED-5378-6A80F9338B5B}"/>
              </a:ext>
            </a:extLst>
          </p:cNvPr>
          <p:cNvSpPr txBox="1"/>
          <p:nvPr/>
        </p:nvSpPr>
        <p:spPr>
          <a:xfrm>
            <a:off x="4263462" y="1913578"/>
            <a:ext cx="4577797" cy="173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Inventor do WWW</a:t>
            </a: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Diretor do World Wide Web Consortion (W3C)</a:t>
            </a: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Diversas homenagens, incluindo título de cavaleiro dados pela Rainha Elizabeth II</a:t>
            </a: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Popularizou o HTTP e HTML</a:t>
            </a: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endParaRPr lang="en-US" sz="16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Tim Berners-Lee">
            <a:extLst>
              <a:ext uri="{FF2B5EF4-FFF2-40B4-BE49-F238E27FC236}">
                <a16:creationId xmlns:a16="http://schemas.microsoft.com/office/drawing/2014/main" id="{39EA1502-9E83-336E-D95F-1D43CDC0E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23" r="6486"/>
          <a:stretch>
            <a:fillRect/>
          </a:stretch>
        </p:blipFill>
        <p:spPr bwMode="auto">
          <a:xfrm>
            <a:off x="588715" y="1032106"/>
            <a:ext cx="3270873" cy="3500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95;p5">
            <a:extLst>
              <a:ext uri="{FF2B5EF4-FFF2-40B4-BE49-F238E27FC236}">
                <a16:creationId xmlns:a16="http://schemas.microsoft.com/office/drawing/2014/main" id="{DDCDD2C6-8B6C-EAD5-1210-4FC972FCBCEA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nomes da Tecnologia</a:t>
            </a:r>
            <a:endParaRPr sz="240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4404163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1DD4B078-A518-0C39-17C9-728F812599A3}"/>
              </a:ext>
            </a:extLst>
          </p:cNvPr>
          <p:cNvSpPr txBox="1"/>
          <p:nvPr/>
        </p:nvSpPr>
        <p:spPr>
          <a:xfrm>
            <a:off x="4395985" y="841137"/>
            <a:ext cx="4880538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3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Marc Andreessen</a:t>
            </a: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1872FD3E-AB79-DDED-5378-6A80F9338B5B}"/>
              </a:ext>
            </a:extLst>
          </p:cNvPr>
          <p:cNvSpPr txBox="1"/>
          <p:nvPr/>
        </p:nvSpPr>
        <p:spPr>
          <a:xfrm>
            <a:off x="4302404" y="1387823"/>
            <a:ext cx="4477072" cy="311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(re)inventou o navegador. O Netscape Navigator feito a partir do Mosaic.</a:t>
            </a: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Tornou o navegador “amigável”, com recursos gráficos.</a:t>
            </a: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Deteve 90% da internet na época, mas sendo superado pelo Internet Explorer anos mais tarde.</a:t>
            </a: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endParaRPr lang="en-US" sz="16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Marc Andreessen">
            <a:extLst>
              <a:ext uri="{FF2B5EF4-FFF2-40B4-BE49-F238E27FC236}">
                <a16:creationId xmlns:a16="http://schemas.microsoft.com/office/drawing/2014/main" id="{8C52D18A-40F2-873C-7313-F6C33D68C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2" t="1391" r="8694" b="-1391"/>
          <a:stretch>
            <a:fillRect/>
          </a:stretch>
        </p:blipFill>
        <p:spPr bwMode="auto">
          <a:xfrm>
            <a:off x="567342" y="951345"/>
            <a:ext cx="3300264" cy="379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95;p5">
            <a:extLst>
              <a:ext uri="{FF2B5EF4-FFF2-40B4-BE49-F238E27FC236}">
                <a16:creationId xmlns:a16="http://schemas.microsoft.com/office/drawing/2014/main" id="{26250ADD-616F-1D79-D45C-236676CD34C1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nomes da Tecnologia</a:t>
            </a:r>
            <a:endParaRPr sz="240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03180595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1DD4B078-A518-0C39-17C9-728F812599A3}"/>
              </a:ext>
            </a:extLst>
          </p:cNvPr>
          <p:cNvSpPr txBox="1"/>
          <p:nvPr/>
        </p:nvSpPr>
        <p:spPr>
          <a:xfrm>
            <a:off x="3950596" y="835081"/>
            <a:ext cx="4880538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3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Bill Gates</a:t>
            </a: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1872FD3E-AB79-DDED-5378-6A80F9338B5B}"/>
              </a:ext>
            </a:extLst>
          </p:cNvPr>
          <p:cNvSpPr txBox="1"/>
          <p:nvPr/>
        </p:nvSpPr>
        <p:spPr>
          <a:xfrm>
            <a:off x="3980874" y="1987331"/>
            <a:ext cx="4477072" cy="1276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Fundador da Microsoft. </a:t>
            </a: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Equipe da Microsoft criou o Internet Explorer</a:t>
            </a: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Tornou acessível para todos o computador, e com isso o acesso à internet.</a:t>
            </a: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endParaRPr lang="en-US" sz="16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8" name="Picture 2" descr="Bill Gates fez essas 10 previsões em 1999. E acertou todas - Pequenas  Empresas Grandes Negócios | Tecnologia">
            <a:extLst>
              <a:ext uri="{FF2B5EF4-FFF2-40B4-BE49-F238E27FC236}">
                <a16:creationId xmlns:a16="http://schemas.microsoft.com/office/drawing/2014/main" id="{48606E6E-88B6-778F-D572-6BD4D197A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11" r="13669"/>
          <a:stretch>
            <a:fillRect/>
          </a:stretch>
        </p:blipFill>
        <p:spPr bwMode="auto">
          <a:xfrm flipH="1">
            <a:off x="501021" y="944679"/>
            <a:ext cx="3328303" cy="368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95;p5">
            <a:extLst>
              <a:ext uri="{FF2B5EF4-FFF2-40B4-BE49-F238E27FC236}">
                <a16:creationId xmlns:a16="http://schemas.microsoft.com/office/drawing/2014/main" id="{CA120C5A-95CA-65DF-D631-CA38FF13FF8F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nomes da Tecnologia</a:t>
            </a:r>
            <a:endParaRPr sz="240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55384698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1DD4B078-A518-0C39-17C9-728F812599A3}"/>
              </a:ext>
            </a:extLst>
          </p:cNvPr>
          <p:cNvSpPr txBox="1"/>
          <p:nvPr/>
        </p:nvSpPr>
        <p:spPr>
          <a:xfrm>
            <a:off x="3926373" y="956001"/>
            <a:ext cx="4880538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3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Steve Jobs</a:t>
            </a: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1872FD3E-AB79-DDED-5378-6A80F9338B5B}"/>
              </a:ext>
            </a:extLst>
          </p:cNvPr>
          <p:cNvSpPr txBox="1"/>
          <p:nvPr/>
        </p:nvSpPr>
        <p:spPr>
          <a:xfrm>
            <a:off x="3986929" y="1999602"/>
            <a:ext cx="4477072" cy="162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Fundador da Apple. </a:t>
            </a: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Concorrente direta da Microsoft.</a:t>
            </a: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Popularizou o smartphone que conhecemos hoje através do lançamento do iPhone em 29 de Junho de 2007. </a:t>
            </a: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endParaRPr lang="en-US" sz="16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2" name="Picture 2" descr="Apple: há 15 anos, Steve Jobs apresentou primeiro iPhone para o mundo -  Gizmodo Brasil">
            <a:extLst>
              <a:ext uri="{FF2B5EF4-FFF2-40B4-BE49-F238E27FC236}">
                <a16:creationId xmlns:a16="http://schemas.microsoft.com/office/drawing/2014/main" id="{47C8940B-D23B-0B71-B983-C9E457F88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8" r="28315"/>
          <a:stretch>
            <a:fillRect/>
          </a:stretch>
        </p:blipFill>
        <p:spPr bwMode="auto">
          <a:xfrm>
            <a:off x="594196" y="956001"/>
            <a:ext cx="2974024" cy="378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95;p5">
            <a:extLst>
              <a:ext uri="{FF2B5EF4-FFF2-40B4-BE49-F238E27FC236}">
                <a16:creationId xmlns:a16="http://schemas.microsoft.com/office/drawing/2014/main" id="{69EC5815-CD47-66B4-5968-987C05CC6149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nomes da Tecnologia</a:t>
            </a:r>
            <a:endParaRPr sz="240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4554395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/>
          <p:nvPr/>
        </p:nvSpPr>
        <p:spPr>
          <a:xfrm>
            <a:off x="491566" y="387779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Mim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g109ffa863cd_0_0"/>
          <p:cNvSpPr txBox="1"/>
          <p:nvPr/>
        </p:nvSpPr>
        <p:spPr>
          <a:xfrm>
            <a:off x="410884" y="943167"/>
            <a:ext cx="7991100" cy="28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 de 20 anos como programador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Conhecimento prático em diversos projetos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Experiência em gestão de pessoas e treinamentos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Investidor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2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Cozinhar para mim é uma terapia</a:t>
            </a:r>
            <a:endParaRPr lang="en-US" sz="22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Lives na Twitch. </a:t>
            </a:r>
            <a:r>
              <a:rPr lang="pt-BR" sz="22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novidades, me adicionem no Instagram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sz="22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54;p2">
            <a:extLst>
              <a:ext uri="{FF2B5EF4-FFF2-40B4-BE49-F238E27FC236}">
                <a16:creationId xmlns:a16="http://schemas.microsoft.com/office/drawing/2014/main" id="{48690005-08EB-89CF-B902-A7CCA4D35BBB}"/>
              </a:ext>
            </a:extLst>
          </p:cNvPr>
          <p:cNvSpPr txBox="1"/>
          <p:nvPr/>
        </p:nvSpPr>
        <p:spPr>
          <a:xfrm>
            <a:off x="491566" y="3475748"/>
            <a:ext cx="6761700" cy="127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g116d3f5ae16_1_6"/>
          <p:cNvSpPr txBox="1"/>
          <p:nvPr/>
        </p:nvSpPr>
        <p:spPr>
          <a:xfrm>
            <a:off x="596572" y="1446103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400" i="0" u="none" strike="sng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6d3f5ae16_1_6"/>
          <p:cNvSpPr/>
          <p:nvPr/>
        </p:nvSpPr>
        <p:spPr>
          <a:xfrm>
            <a:off x="1952169" y="1475631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 da Web</a:t>
            </a:r>
            <a:endParaRPr sz="2000" u="none" strike="sng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116d3f5ae16_1_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  <p:sp>
        <p:nvSpPr>
          <p:cNvPr id="10" name="Google Shape;239;g116d3f5ae16_1_6">
            <a:extLst>
              <a:ext uri="{FF2B5EF4-FFF2-40B4-BE49-F238E27FC236}">
                <a16:creationId xmlns:a16="http://schemas.microsoft.com/office/drawing/2014/main" id="{42036D54-3D9E-656A-910A-FC7EAB02E47C}"/>
              </a:ext>
            </a:extLst>
          </p:cNvPr>
          <p:cNvSpPr txBox="1"/>
          <p:nvPr/>
        </p:nvSpPr>
        <p:spPr>
          <a:xfrm>
            <a:off x="596572" y="2027604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i="0" u="non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0;g116d3f5ae16_1_6">
            <a:extLst>
              <a:ext uri="{FF2B5EF4-FFF2-40B4-BE49-F238E27FC236}">
                <a16:creationId xmlns:a16="http://schemas.microsoft.com/office/drawing/2014/main" id="{53FB9CC8-B7D7-3287-64D7-C0CB5EFCC63F}"/>
              </a:ext>
            </a:extLst>
          </p:cNvPr>
          <p:cNvSpPr/>
          <p:nvPr/>
        </p:nvSpPr>
        <p:spPr>
          <a:xfrm>
            <a:off x="1952169" y="2057132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são Clients?</a:t>
            </a:r>
            <a:endParaRPr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9;g116d3f5ae16_1_6">
            <a:extLst>
              <a:ext uri="{FF2B5EF4-FFF2-40B4-BE49-F238E27FC236}">
                <a16:creationId xmlns:a16="http://schemas.microsoft.com/office/drawing/2014/main" id="{F67F9E80-9665-43B1-986D-34F864CC9444}"/>
              </a:ext>
            </a:extLst>
          </p:cNvPr>
          <p:cNvSpPr txBox="1"/>
          <p:nvPr/>
        </p:nvSpPr>
        <p:spPr>
          <a:xfrm>
            <a:off x="596572" y="2587935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3</a:t>
            </a:r>
            <a:endParaRPr sz="2400" i="0" u="non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40;g116d3f5ae16_1_6">
            <a:extLst>
              <a:ext uri="{FF2B5EF4-FFF2-40B4-BE49-F238E27FC236}">
                <a16:creationId xmlns:a16="http://schemas.microsoft.com/office/drawing/2014/main" id="{E9BE1CD5-9EFC-518D-0253-1861D01CD6F5}"/>
              </a:ext>
            </a:extLst>
          </p:cNvPr>
          <p:cNvSpPr/>
          <p:nvPr/>
        </p:nvSpPr>
        <p:spPr>
          <a:xfrm>
            <a:off x="1952169" y="2617463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são Servers?</a:t>
            </a:r>
            <a:endParaRPr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9;g116d3f5ae16_1_6">
            <a:extLst>
              <a:ext uri="{FF2B5EF4-FFF2-40B4-BE49-F238E27FC236}">
                <a16:creationId xmlns:a16="http://schemas.microsoft.com/office/drawing/2014/main" id="{028A0BF6-74D2-248C-8F0F-3EB3CD87C113}"/>
              </a:ext>
            </a:extLst>
          </p:cNvPr>
          <p:cNvSpPr txBox="1"/>
          <p:nvPr/>
        </p:nvSpPr>
        <p:spPr>
          <a:xfrm>
            <a:off x="596572" y="3162457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 i="0" u="non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0;g116d3f5ae16_1_6">
            <a:extLst>
              <a:ext uri="{FF2B5EF4-FFF2-40B4-BE49-F238E27FC236}">
                <a16:creationId xmlns:a16="http://schemas.microsoft.com/office/drawing/2014/main" id="{E773181B-710C-CB8B-6766-7F336D781676}"/>
              </a:ext>
            </a:extLst>
          </p:cNvPr>
          <p:cNvSpPr/>
          <p:nvPr/>
        </p:nvSpPr>
        <p:spPr>
          <a:xfrm>
            <a:off x="1952168" y="3177794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 linguagens de programação web</a:t>
            </a:r>
            <a:endParaRPr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946599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Conceitos importantes 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02 – O que são </a:t>
            </a:r>
            <a:r>
              <a:rPr lang="en-US" sz="2400" b="1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Client no “linguajar” web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292326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g116d3f5ae16_1_6"/>
          <p:cNvSpPr txBox="1"/>
          <p:nvPr/>
        </p:nvSpPr>
        <p:spPr>
          <a:xfrm>
            <a:off x="596572" y="1446103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400" i="0" u="none" strike="sng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6d3f5ae16_1_6"/>
          <p:cNvSpPr/>
          <p:nvPr/>
        </p:nvSpPr>
        <p:spPr>
          <a:xfrm>
            <a:off x="1952169" y="1475631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 da Web</a:t>
            </a:r>
            <a:endParaRPr sz="2000" u="none" strike="sng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39;g116d3f5ae16_1_6">
            <a:extLst>
              <a:ext uri="{FF2B5EF4-FFF2-40B4-BE49-F238E27FC236}">
                <a16:creationId xmlns:a16="http://schemas.microsoft.com/office/drawing/2014/main" id="{42036D54-3D9E-656A-910A-FC7EAB02E47C}"/>
              </a:ext>
            </a:extLst>
          </p:cNvPr>
          <p:cNvSpPr txBox="1"/>
          <p:nvPr/>
        </p:nvSpPr>
        <p:spPr>
          <a:xfrm>
            <a:off x="596572" y="2027604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i="0" u="non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0;g116d3f5ae16_1_6">
            <a:extLst>
              <a:ext uri="{FF2B5EF4-FFF2-40B4-BE49-F238E27FC236}">
                <a16:creationId xmlns:a16="http://schemas.microsoft.com/office/drawing/2014/main" id="{53FB9CC8-B7D7-3287-64D7-C0CB5EFCC63F}"/>
              </a:ext>
            </a:extLst>
          </p:cNvPr>
          <p:cNvSpPr/>
          <p:nvPr/>
        </p:nvSpPr>
        <p:spPr>
          <a:xfrm>
            <a:off x="1952169" y="2057132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são Clients?</a:t>
            </a:r>
            <a:endParaRPr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9;g116d3f5ae16_1_6">
            <a:extLst>
              <a:ext uri="{FF2B5EF4-FFF2-40B4-BE49-F238E27FC236}">
                <a16:creationId xmlns:a16="http://schemas.microsoft.com/office/drawing/2014/main" id="{F67F9E80-9665-43B1-986D-34F864CC9444}"/>
              </a:ext>
            </a:extLst>
          </p:cNvPr>
          <p:cNvSpPr txBox="1"/>
          <p:nvPr/>
        </p:nvSpPr>
        <p:spPr>
          <a:xfrm>
            <a:off x="596572" y="2587935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3</a:t>
            </a:r>
            <a:endParaRPr sz="2400" i="0" u="non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40;g116d3f5ae16_1_6">
            <a:extLst>
              <a:ext uri="{FF2B5EF4-FFF2-40B4-BE49-F238E27FC236}">
                <a16:creationId xmlns:a16="http://schemas.microsoft.com/office/drawing/2014/main" id="{E9BE1CD5-9EFC-518D-0253-1861D01CD6F5}"/>
              </a:ext>
            </a:extLst>
          </p:cNvPr>
          <p:cNvSpPr/>
          <p:nvPr/>
        </p:nvSpPr>
        <p:spPr>
          <a:xfrm>
            <a:off x="1952169" y="2617463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são Servers?</a:t>
            </a:r>
            <a:endParaRPr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9;g116d3f5ae16_1_6">
            <a:extLst>
              <a:ext uri="{FF2B5EF4-FFF2-40B4-BE49-F238E27FC236}">
                <a16:creationId xmlns:a16="http://schemas.microsoft.com/office/drawing/2014/main" id="{028A0BF6-74D2-248C-8F0F-3EB3CD87C113}"/>
              </a:ext>
            </a:extLst>
          </p:cNvPr>
          <p:cNvSpPr txBox="1"/>
          <p:nvPr/>
        </p:nvSpPr>
        <p:spPr>
          <a:xfrm>
            <a:off x="596572" y="3162457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 i="0" u="non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0;g116d3f5ae16_1_6">
            <a:extLst>
              <a:ext uri="{FF2B5EF4-FFF2-40B4-BE49-F238E27FC236}">
                <a16:creationId xmlns:a16="http://schemas.microsoft.com/office/drawing/2014/main" id="{E773181B-710C-CB8B-6766-7F336D781676}"/>
              </a:ext>
            </a:extLst>
          </p:cNvPr>
          <p:cNvSpPr/>
          <p:nvPr/>
        </p:nvSpPr>
        <p:spPr>
          <a:xfrm>
            <a:off x="1952169" y="3207478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 linguagens de programação web</a:t>
            </a:r>
            <a:endParaRPr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9668766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3453" y="211585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19193" y="2273305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18926" y="2115859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3453" y="815917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5376" y="3599927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71709" y="1443684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/>
          <p:nvPr/>
        </p:nvCxnSpPr>
        <p:spPr>
          <a:xfrm flipV="1">
            <a:off x="2459173" y="3129643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/>
          <p:nvPr/>
        </p:nvCxnSpPr>
        <p:spPr>
          <a:xfrm>
            <a:off x="2543225" y="2687811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/>
          <p:nvPr/>
        </p:nvCxnSpPr>
        <p:spPr>
          <a:xfrm>
            <a:off x="4502223" y="2669644"/>
            <a:ext cx="103781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/>
          <p:nvPr/>
        </p:nvCxnSpPr>
        <p:spPr>
          <a:xfrm flipH="1">
            <a:off x="4502223" y="2845309"/>
            <a:ext cx="103781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/>
          <p:nvPr/>
        </p:nvCxnSpPr>
        <p:spPr>
          <a:xfrm flipH="1" flipV="1">
            <a:off x="2543225" y="1584231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/>
          <p:nvPr/>
        </p:nvCxnSpPr>
        <p:spPr>
          <a:xfrm flipH="1">
            <a:off x="2525660" y="3328929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/>
          <p:nvPr/>
        </p:nvCxnSpPr>
        <p:spPr>
          <a:xfrm flipH="1">
            <a:off x="2536162" y="2862468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147655" y="273944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6403975" y="2688396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sp>
        <p:nvSpPr>
          <p:cNvPr id="39" name="Google Shape;168;p3">
            <a:extLst>
              <a:ext uri="{FF2B5EF4-FFF2-40B4-BE49-F238E27FC236}">
                <a16:creationId xmlns:a16="http://schemas.microsoft.com/office/drawing/2014/main" id="{22028EC0-4A47-9DA7-52B6-F0F2EEA4A67F}"/>
              </a:ext>
            </a:extLst>
          </p:cNvPr>
          <p:cNvSpPr txBox="1"/>
          <p:nvPr/>
        </p:nvSpPr>
        <p:spPr>
          <a:xfrm>
            <a:off x="3692161" y="2023048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  <a:b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1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(protocolo HTTP)</a:t>
            </a:r>
            <a:endParaRPr lang="en-US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Seta: para Baixo 22">
            <a:extLst>
              <a:ext uri="{FF2B5EF4-FFF2-40B4-BE49-F238E27FC236}">
                <a16:creationId xmlns:a16="http://schemas.microsoft.com/office/drawing/2014/main" id="{E3C7F480-9C31-07A3-8259-C79B99A529C1}"/>
              </a:ext>
            </a:extLst>
          </p:cNvPr>
          <p:cNvSpPr/>
          <p:nvPr/>
        </p:nvSpPr>
        <p:spPr>
          <a:xfrm>
            <a:off x="5894173" y="1366197"/>
            <a:ext cx="308918" cy="636373"/>
          </a:xfrm>
          <a:prstGeom prst="downArrow">
            <a:avLst>
              <a:gd name="adj1" fmla="val 50000"/>
              <a:gd name="adj2" fmla="val 7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42" name="Google Shape;168;p3">
            <a:extLst>
              <a:ext uri="{FF2B5EF4-FFF2-40B4-BE49-F238E27FC236}">
                <a16:creationId xmlns:a16="http://schemas.microsoft.com/office/drawing/2014/main" id="{9ADFA54F-AEC8-6C1A-48D1-7118ED959882}"/>
              </a:ext>
            </a:extLst>
          </p:cNvPr>
          <p:cNvSpPr txBox="1"/>
          <p:nvPr/>
        </p:nvSpPr>
        <p:spPr>
          <a:xfrm>
            <a:off x="5300731" y="877180"/>
            <a:ext cx="1483563" cy="32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 “hospeda” seu site aqui</a:t>
            </a:r>
            <a:endParaRPr lang="en-US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241665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8" name="Picture 16" descr="Fast Rabbit Vector Art, Icons, and Graphics for Free Download">
            <a:extLst>
              <a:ext uri="{FF2B5EF4-FFF2-40B4-BE49-F238E27FC236}">
                <a16:creationId xmlns:a16="http://schemas.microsoft.com/office/drawing/2014/main" id="{EC8A5494-8479-69FB-5025-67080B95D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5750791" y="1983806"/>
            <a:ext cx="740553" cy="74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4079" y="1467401"/>
            <a:ext cx="2335739" cy="233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/>
          <p:nvPr/>
        </p:nvCxnSpPr>
        <p:spPr>
          <a:xfrm flipH="1">
            <a:off x="4862671" y="2102919"/>
            <a:ext cx="956924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9DC77F47-E4F6-2EF9-50FD-42191B373C02}"/>
              </a:ext>
            </a:extLst>
          </p:cNvPr>
          <p:cNvSpPr txBox="1"/>
          <p:nvPr/>
        </p:nvSpPr>
        <p:spPr>
          <a:xfrm>
            <a:off x="2877812" y="2537184"/>
            <a:ext cx="3107079" cy="23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HTML, CSS, Javascript, Imagens…</a:t>
            </a:r>
          </a:p>
        </p:txBody>
      </p:sp>
      <p:sp>
        <p:nvSpPr>
          <p:cNvPr id="28" name="Google Shape;168;p3">
            <a:extLst>
              <a:ext uri="{FF2B5EF4-FFF2-40B4-BE49-F238E27FC236}">
                <a16:creationId xmlns:a16="http://schemas.microsoft.com/office/drawing/2014/main" id="{64549842-659B-780B-CF70-A7630822CBC7}"/>
              </a:ext>
            </a:extLst>
          </p:cNvPr>
          <p:cNvSpPr txBox="1"/>
          <p:nvPr/>
        </p:nvSpPr>
        <p:spPr>
          <a:xfrm>
            <a:off x="2965682" y="2847870"/>
            <a:ext cx="1694572" cy="23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Arquivos estáticos</a:t>
            </a:r>
            <a:endParaRPr lang="en-US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8E35BC4-C51A-72F3-7CFE-0F3D57375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2885" y="2195271"/>
            <a:ext cx="268670" cy="26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B5B94ADF-AFE8-495E-5206-2B5B0BCDF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3318" y="2196296"/>
            <a:ext cx="268671" cy="26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1A14A5B-F2F8-7350-E78D-F04ED8C6E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0895" y="2525893"/>
            <a:ext cx="312796" cy="2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54F972EB-6ECA-0988-695C-31381E4C5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21752" y="2526919"/>
            <a:ext cx="294782" cy="2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2" descr="Free File Icon, Symbol. PNG, SVG Download.">
            <a:extLst>
              <a:ext uri="{FF2B5EF4-FFF2-40B4-BE49-F238E27FC236}">
                <a16:creationId xmlns:a16="http://schemas.microsoft.com/office/drawing/2014/main" id="{EAC9C550-0C1B-C000-E618-5729814B4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8077" y="3358575"/>
            <a:ext cx="312796" cy="31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168;p3">
            <a:extLst>
              <a:ext uri="{FF2B5EF4-FFF2-40B4-BE49-F238E27FC236}">
                <a16:creationId xmlns:a16="http://schemas.microsoft.com/office/drawing/2014/main" id="{5BCC2BAE-2B0C-A82C-48FE-FCA5048ED2C3}"/>
              </a:ext>
            </a:extLst>
          </p:cNvPr>
          <p:cNvSpPr txBox="1"/>
          <p:nvPr/>
        </p:nvSpPr>
        <p:spPr>
          <a:xfrm>
            <a:off x="1330224" y="3756759"/>
            <a:ext cx="765707" cy="23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Cache</a:t>
            </a:r>
          </a:p>
        </p:txBody>
      </p:sp>
      <p:pic>
        <p:nvPicPr>
          <p:cNvPr id="8206" name="Picture 14" descr="Turtle - Free animals icons">
            <a:extLst>
              <a:ext uri="{FF2B5EF4-FFF2-40B4-BE49-F238E27FC236}">
                <a16:creationId xmlns:a16="http://schemas.microsoft.com/office/drawing/2014/main" id="{143504F0-676B-15C7-98C1-2A5640940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8781" y="1949958"/>
            <a:ext cx="276540" cy="27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DF6C3220-C1FE-BB6E-6FE2-D5A0563E2DA3}"/>
              </a:ext>
            </a:extLst>
          </p:cNvPr>
          <p:cNvCxnSpPr/>
          <p:nvPr/>
        </p:nvCxnSpPr>
        <p:spPr>
          <a:xfrm flipH="1">
            <a:off x="3100483" y="2363429"/>
            <a:ext cx="272516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2" name="Google Shape;168;p3">
            <a:extLst>
              <a:ext uri="{FF2B5EF4-FFF2-40B4-BE49-F238E27FC236}">
                <a16:creationId xmlns:a16="http://schemas.microsoft.com/office/drawing/2014/main" id="{6D9F8034-79C5-888A-8DBE-A778E96352AD}"/>
              </a:ext>
            </a:extLst>
          </p:cNvPr>
          <p:cNvSpPr txBox="1"/>
          <p:nvPr/>
        </p:nvSpPr>
        <p:spPr>
          <a:xfrm>
            <a:off x="3518129" y="1681102"/>
            <a:ext cx="1777819" cy="23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Velocidade de conexão</a:t>
            </a:r>
            <a:endParaRPr lang="en-US" sz="1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" name="Picture 12" descr="Free File Icon, Symbol. PNG, SVG Download.">
            <a:extLst>
              <a:ext uri="{FF2B5EF4-FFF2-40B4-BE49-F238E27FC236}">
                <a16:creationId xmlns:a16="http://schemas.microsoft.com/office/drawing/2014/main" id="{EE939A49-705F-8C7C-3BBF-B388FF16A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0864" y="3366035"/>
            <a:ext cx="312796" cy="31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Free File Icon, Symbol. PNG, SVG Download.">
            <a:extLst>
              <a:ext uri="{FF2B5EF4-FFF2-40B4-BE49-F238E27FC236}">
                <a16:creationId xmlns:a16="http://schemas.microsoft.com/office/drawing/2014/main" id="{DF39F595-1370-994F-1C5B-590F7C001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42941" y="3376692"/>
            <a:ext cx="312796" cy="31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76160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conceito de design de computador vetorial isométrico 1882967 Vetor no  Vecteezy">
            <a:extLst>
              <a:ext uri="{FF2B5EF4-FFF2-40B4-BE49-F238E27FC236}">
                <a16:creationId xmlns:a16="http://schemas.microsoft.com/office/drawing/2014/main" id="{F6CF72E7-61FA-286B-20D1-7496D4118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2811" y="718164"/>
            <a:ext cx="1329489" cy="132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5179" y="1800772"/>
            <a:ext cx="1257121" cy="125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ícone De Smartphone Modelo | PosterMyWall">
            <a:extLst>
              <a:ext uri="{FF2B5EF4-FFF2-40B4-BE49-F238E27FC236}">
                <a16:creationId xmlns:a16="http://schemas.microsoft.com/office/drawing/2014/main" id="{CFE8D015-2172-4C06-6B9A-04B275D05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2409" y="2910699"/>
            <a:ext cx="773926" cy="77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ícone De Smartphone Modelo | PosterMyWall">
            <a:extLst>
              <a:ext uri="{FF2B5EF4-FFF2-40B4-BE49-F238E27FC236}">
                <a16:creationId xmlns:a16="http://schemas.microsoft.com/office/drawing/2014/main" id="{BB02A239-B690-0B1B-3670-1A2C4EF31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5400000">
            <a:off x="1646335" y="2962082"/>
            <a:ext cx="773926" cy="77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107 Cartoon Of Flat Screen Tv Illustrations &amp; Clip Art - iStock">
            <a:extLst>
              <a:ext uri="{FF2B5EF4-FFF2-40B4-BE49-F238E27FC236}">
                <a16:creationId xmlns:a16="http://schemas.microsoft.com/office/drawing/2014/main" id="{B2A4FECD-D589-78F8-4B32-CFEB5F119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7219" y="3691580"/>
            <a:ext cx="1433042" cy="117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168;p3">
            <a:extLst>
              <a:ext uri="{FF2B5EF4-FFF2-40B4-BE49-F238E27FC236}">
                <a16:creationId xmlns:a16="http://schemas.microsoft.com/office/drawing/2014/main" id="{AB4D70D4-1130-FF50-C4FB-978674263684}"/>
              </a:ext>
            </a:extLst>
          </p:cNvPr>
          <p:cNvSpPr txBox="1"/>
          <p:nvPr/>
        </p:nvSpPr>
        <p:spPr>
          <a:xfrm>
            <a:off x="2903456" y="1534419"/>
            <a:ext cx="3810502" cy="70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Diferentes resoluções, deve ser considerado na criação de websites</a:t>
            </a:r>
          </a:p>
        </p:txBody>
      </p:sp>
      <p:sp>
        <p:nvSpPr>
          <p:cNvPr id="30" name="Google Shape;195;p5">
            <a:extLst>
              <a:ext uri="{FF2B5EF4-FFF2-40B4-BE49-F238E27FC236}">
                <a16:creationId xmlns:a16="http://schemas.microsoft.com/office/drawing/2014/main" id="{16DFE300-F308-C807-0ACA-7914521287C9}"/>
              </a:ext>
            </a:extLst>
          </p:cNvPr>
          <p:cNvSpPr txBox="1"/>
          <p:nvPr/>
        </p:nvSpPr>
        <p:spPr>
          <a:xfrm>
            <a:off x="3045067" y="2332304"/>
            <a:ext cx="3718157" cy="12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Design Responsivo</a:t>
            </a:r>
            <a:br>
              <a:rPr lang="en-US" sz="28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0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br>
              <a:rPr lang="en-US" sz="28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28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Responsividade</a:t>
            </a:r>
            <a:endParaRPr sz="28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4834853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BA7AF8DF-E4A5-1C77-AB79-53AADB546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8744" y="1303899"/>
            <a:ext cx="2335739" cy="233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046AF8FA-23C4-8A65-D257-27B9E7035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62050" y="2015769"/>
            <a:ext cx="268670" cy="26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DBE8CFC9-D1F8-D3FE-3875-9B8F1E232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22483" y="2016794"/>
            <a:ext cx="268671" cy="26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2BA6E72A-BE3F-F4A9-A39C-1C6FE8080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50060" y="2346391"/>
            <a:ext cx="312796" cy="2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6D7BDCC4-627D-AB07-787E-FF48D280B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0917" y="2347417"/>
            <a:ext cx="294782" cy="2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68;p3">
            <a:extLst>
              <a:ext uri="{FF2B5EF4-FFF2-40B4-BE49-F238E27FC236}">
                <a16:creationId xmlns:a16="http://schemas.microsoft.com/office/drawing/2014/main" id="{5084B8FF-9EFF-40CE-D9D2-B24C21A0CE53}"/>
              </a:ext>
            </a:extLst>
          </p:cNvPr>
          <p:cNvSpPr txBox="1"/>
          <p:nvPr/>
        </p:nvSpPr>
        <p:spPr>
          <a:xfrm>
            <a:off x="2965893" y="1868271"/>
            <a:ext cx="3810502" cy="70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Também a compatibilidade entre navegadores (Browsers)</a:t>
            </a:r>
          </a:p>
        </p:txBody>
      </p:sp>
      <p:sp>
        <p:nvSpPr>
          <p:cNvPr id="18" name="Google Shape;195;p5">
            <a:extLst>
              <a:ext uri="{FF2B5EF4-FFF2-40B4-BE49-F238E27FC236}">
                <a16:creationId xmlns:a16="http://schemas.microsoft.com/office/drawing/2014/main" id="{E01150FD-670E-99C1-D3EC-472635E50809}"/>
              </a:ext>
            </a:extLst>
          </p:cNvPr>
          <p:cNvSpPr txBox="1"/>
          <p:nvPr/>
        </p:nvSpPr>
        <p:spPr>
          <a:xfrm>
            <a:off x="3014788" y="2151130"/>
            <a:ext cx="4052130" cy="12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Boas práticas e Testes</a:t>
            </a:r>
            <a:endParaRPr sz="28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94975576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Quem lê a documentação?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02 – O que são </a:t>
            </a:r>
            <a:r>
              <a:rPr lang="en-US" sz="2400" b="1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Falando sobre navegadores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274677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Falando sobre navegadores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70" y="1467401"/>
            <a:ext cx="2335739" cy="233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38E35BC4-C51A-72F3-7CFE-0F3D57375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9176" y="2195271"/>
            <a:ext cx="268670" cy="26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B5B94ADF-AFE8-495E-5206-2B5B0BCDF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9609" y="2196296"/>
            <a:ext cx="268671" cy="26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1A14A5B-F2F8-7350-E78D-F04ED8C6E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7186" y="2525893"/>
            <a:ext cx="312796" cy="2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54F972EB-6ECA-0988-695C-31381E4C5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88043" y="2526919"/>
            <a:ext cx="294782" cy="2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168;p3">
            <a:extLst>
              <a:ext uri="{FF2B5EF4-FFF2-40B4-BE49-F238E27FC236}">
                <a16:creationId xmlns:a16="http://schemas.microsoft.com/office/drawing/2014/main" id="{98D22210-8F26-02AB-47F1-6670D3825011}"/>
              </a:ext>
            </a:extLst>
          </p:cNvPr>
          <p:cNvSpPr txBox="1"/>
          <p:nvPr/>
        </p:nvSpPr>
        <p:spPr>
          <a:xfrm>
            <a:off x="2789888" y="1213661"/>
            <a:ext cx="5382562" cy="271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 programas criadas por empresas, utilizados para abrir/executar arquivos.</a:t>
            </a:r>
          </a:p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Seguem padrões W3C, porém, sempre tem uma diferença ou outra de interpretação.</a:t>
            </a:r>
          </a:p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Também chamados de “browsers”</a:t>
            </a:r>
          </a:p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Iniciou com o MOSAIC, passou para o Netscape, e hoje temos uma variedade de navegadores disponíveis.</a:t>
            </a:r>
          </a:p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Gratuitos</a:t>
            </a:r>
            <a:endParaRPr lang="en-US" sz="16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2907075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Falando sobre navegadores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C0DE688-5E70-98CD-184B-43612CA2A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03" y="890175"/>
            <a:ext cx="5768640" cy="358053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2D98A47-1255-7D19-DA6E-1DC762086734}"/>
              </a:ext>
            </a:extLst>
          </p:cNvPr>
          <p:cNvSpPr txBox="1"/>
          <p:nvPr/>
        </p:nvSpPr>
        <p:spPr>
          <a:xfrm>
            <a:off x="350370" y="4566012"/>
            <a:ext cx="5698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/>
              <a:t>https://www.w3schools.com/tags/ref_html_browsersupport.asp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A418C2-C911-E54D-3E86-1E6FA906F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372" y="1447093"/>
            <a:ext cx="2222596" cy="1203727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D8620BC9-68B4-1497-32C4-100E95D7B45D}"/>
              </a:ext>
            </a:extLst>
          </p:cNvPr>
          <p:cNvSpPr txBox="1"/>
          <p:nvPr/>
        </p:nvSpPr>
        <p:spPr>
          <a:xfrm>
            <a:off x="6428650" y="843882"/>
            <a:ext cx="2119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/>
              <a:t>Pesquise por</a:t>
            </a:r>
            <a:br>
              <a:rPr lang="pt-BR"/>
            </a:br>
            <a:r>
              <a:rPr lang="pt-BR"/>
              <a:t>“browse support HTML”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3B228B60-821A-B75A-17DF-1EDD06ADF58C}"/>
              </a:ext>
            </a:extLst>
          </p:cNvPr>
          <p:cNvSpPr/>
          <p:nvPr/>
        </p:nvSpPr>
        <p:spPr>
          <a:xfrm>
            <a:off x="6340244" y="2227263"/>
            <a:ext cx="309128" cy="221771"/>
          </a:xfrm>
          <a:prstGeom prst="rightArrow">
            <a:avLst>
              <a:gd name="adj1" fmla="val 35020"/>
              <a:gd name="adj2" fmla="val 5749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008582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g116d3f5ae16_1_6"/>
          <p:cNvSpPr txBox="1"/>
          <p:nvPr/>
        </p:nvSpPr>
        <p:spPr>
          <a:xfrm>
            <a:off x="596572" y="1446103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400" i="0" u="non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6d3f5ae16_1_6"/>
          <p:cNvSpPr/>
          <p:nvPr/>
        </p:nvSpPr>
        <p:spPr>
          <a:xfrm>
            <a:off x="1952169" y="1475631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 da Web</a:t>
            </a:r>
            <a:endParaRPr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39;g116d3f5ae16_1_6">
            <a:extLst>
              <a:ext uri="{FF2B5EF4-FFF2-40B4-BE49-F238E27FC236}">
                <a16:creationId xmlns:a16="http://schemas.microsoft.com/office/drawing/2014/main" id="{42036D54-3D9E-656A-910A-FC7EAB02E47C}"/>
              </a:ext>
            </a:extLst>
          </p:cNvPr>
          <p:cNvSpPr txBox="1"/>
          <p:nvPr/>
        </p:nvSpPr>
        <p:spPr>
          <a:xfrm>
            <a:off x="596572" y="2027604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i="0" u="non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0;g116d3f5ae16_1_6">
            <a:extLst>
              <a:ext uri="{FF2B5EF4-FFF2-40B4-BE49-F238E27FC236}">
                <a16:creationId xmlns:a16="http://schemas.microsoft.com/office/drawing/2014/main" id="{53FB9CC8-B7D7-3287-64D7-C0CB5EFCC63F}"/>
              </a:ext>
            </a:extLst>
          </p:cNvPr>
          <p:cNvSpPr/>
          <p:nvPr/>
        </p:nvSpPr>
        <p:spPr>
          <a:xfrm>
            <a:off x="1952169" y="2057132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são Clients?</a:t>
            </a:r>
            <a:endParaRPr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9;g116d3f5ae16_1_6">
            <a:extLst>
              <a:ext uri="{FF2B5EF4-FFF2-40B4-BE49-F238E27FC236}">
                <a16:creationId xmlns:a16="http://schemas.microsoft.com/office/drawing/2014/main" id="{F67F9E80-9665-43B1-986D-34F864CC9444}"/>
              </a:ext>
            </a:extLst>
          </p:cNvPr>
          <p:cNvSpPr txBox="1"/>
          <p:nvPr/>
        </p:nvSpPr>
        <p:spPr>
          <a:xfrm>
            <a:off x="596572" y="2587935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3</a:t>
            </a:r>
            <a:endParaRPr sz="2400" i="0" u="non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40;g116d3f5ae16_1_6">
            <a:extLst>
              <a:ext uri="{FF2B5EF4-FFF2-40B4-BE49-F238E27FC236}">
                <a16:creationId xmlns:a16="http://schemas.microsoft.com/office/drawing/2014/main" id="{E9BE1CD5-9EFC-518D-0253-1861D01CD6F5}"/>
              </a:ext>
            </a:extLst>
          </p:cNvPr>
          <p:cNvSpPr/>
          <p:nvPr/>
        </p:nvSpPr>
        <p:spPr>
          <a:xfrm>
            <a:off x="1952169" y="2617463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são Servers?</a:t>
            </a:r>
            <a:endParaRPr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9;g116d3f5ae16_1_6">
            <a:extLst>
              <a:ext uri="{FF2B5EF4-FFF2-40B4-BE49-F238E27FC236}">
                <a16:creationId xmlns:a16="http://schemas.microsoft.com/office/drawing/2014/main" id="{028A0BF6-74D2-248C-8F0F-3EB3CD87C113}"/>
              </a:ext>
            </a:extLst>
          </p:cNvPr>
          <p:cNvSpPr txBox="1"/>
          <p:nvPr/>
        </p:nvSpPr>
        <p:spPr>
          <a:xfrm>
            <a:off x="596572" y="3162457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 i="0" u="non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0;g116d3f5ae16_1_6">
            <a:extLst>
              <a:ext uri="{FF2B5EF4-FFF2-40B4-BE49-F238E27FC236}">
                <a16:creationId xmlns:a16="http://schemas.microsoft.com/office/drawing/2014/main" id="{E773181B-710C-CB8B-6766-7F336D781676}"/>
              </a:ext>
            </a:extLst>
          </p:cNvPr>
          <p:cNvSpPr/>
          <p:nvPr/>
        </p:nvSpPr>
        <p:spPr>
          <a:xfrm>
            <a:off x="1952169" y="3177794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 linguagens de programação web</a:t>
            </a:r>
            <a:endParaRPr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Navegador é uma aplicação Web?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02 – O que são </a:t>
            </a:r>
            <a:r>
              <a:rPr lang="en-US" sz="2400" b="1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Web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2423657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Web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0667" y="2025283"/>
            <a:ext cx="1537245" cy="153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99593" y="2220009"/>
            <a:ext cx="1071281" cy="107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18926" y="2115859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/>
          <p:nvPr/>
        </p:nvCxnSpPr>
        <p:spPr>
          <a:xfrm>
            <a:off x="2339962" y="2669644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/>
          <p:nvPr/>
        </p:nvCxnSpPr>
        <p:spPr>
          <a:xfrm>
            <a:off x="4502223" y="2669644"/>
            <a:ext cx="103781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/>
          <p:nvPr/>
        </p:nvCxnSpPr>
        <p:spPr>
          <a:xfrm flipH="1">
            <a:off x="4502223" y="2845309"/>
            <a:ext cx="103781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/>
          <p:nvPr/>
        </p:nvCxnSpPr>
        <p:spPr>
          <a:xfrm flipH="1">
            <a:off x="2332899" y="2844301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147655" y="273944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6403975" y="2688396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pic>
        <p:nvPicPr>
          <p:cNvPr id="24" name="Picture 12" descr="Free File Icon, Symbol. PNG, SVG Download.">
            <a:extLst>
              <a:ext uri="{FF2B5EF4-FFF2-40B4-BE49-F238E27FC236}">
                <a16:creationId xmlns:a16="http://schemas.microsoft.com/office/drawing/2014/main" id="{69D97822-1996-9EE0-7895-AA06BDA56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5126" y="1485401"/>
            <a:ext cx="465323" cy="46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Free File Icon, Symbol. PNG, SVG Download.">
            <a:extLst>
              <a:ext uri="{FF2B5EF4-FFF2-40B4-BE49-F238E27FC236}">
                <a16:creationId xmlns:a16="http://schemas.microsoft.com/office/drawing/2014/main" id="{A5186702-BCF8-E7F5-8ECD-B1804E49A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63627" y="1621447"/>
            <a:ext cx="465323" cy="46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Free File Icon, Symbol. PNG, SVG Download.">
            <a:extLst>
              <a:ext uri="{FF2B5EF4-FFF2-40B4-BE49-F238E27FC236}">
                <a16:creationId xmlns:a16="http://schemas.microsoft.com/office/drawing/2014/main" id="{6D928090-10C5-9FE9-D0C1-22AE03B1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2127" y="1754686"/>
            <a:ext cx="465323" cy="46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73A82C43-9076-FAC6-F8F3-898C26396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42593" y="2509875"/>
            <a:ext cx="190636" cy="19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41EA710A-CFCB-4C16-F388-7CB256CB5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6857" y="2503525"/>
            <a:ext cx="190637" cy="19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428E23BE-B355-A136-447F-512054D93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12316" y="2677553"/>
            <a:ext cx="221946" cy="20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6F1C1220-A0FD-A448-1663-B5B1AA3F8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46619" y="2689324"/>
            <a:ext cx="209164" cy="20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349364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Web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667" y="1695083"/>
            <a:ext cx="1537245" cy="153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53102" y="1890391"/>
            <a:ext cx="1071281" cy="107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5144" y="1746723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/>
          <p:nvPr/>
        </p:nvCxnSpPr>
        <p:spPr>
          <a:xfrm>
            <a:off x="1958962" y="2339444"/>
            <a:ext cx="79693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/>
          <p:nvPr/>
        </p:nvCxnSpPr>
        <p:spPr>
          <a:xfrm>
            <a:off x="4041503" y="2333250"/>
            <a:ext cx="76827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/>
          <p:nvPr/>
        </p:nvCxnSpPr>
        <p:spPr>
          <a:xfrm flipH="1">
            <a:off x="4041503" y="2508915"/>
            <a:ext cx="74922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/>
          <p:nvPr/>
        </p:nvCxnSpPr>
        <p:spPr>
          <a:xfrm flipH="1">
            <a:off x="1951899" y="2514101"/>
            <a:ext cx="804001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805949" y="3208787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24" name="Picture 12" descr="Free File Icon, Symbol. PNG, SVG Download.">
            <a:extLst>
              <a:ext uri="{FF2B5EF4-FFF2-40B4-BE49-F238E27FC236}">
                <a16:creationId xmlns:a16="http://schemas.microsoft.com/office/drawing/2014/main" id="{69D97822-1996-9EE0-7895-AA06BDA56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13108" y="1229826"/>
            <a:ext cx="270597" cy="27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Free File Icon, Symbol. PNG, SVG Download.">
            <a:extLst>
              <a:ext uri="{FF2B5EF4-FFF2-40B4-BE49-F238E27FC236}">
                <a16:creationId xmlns:a16="http://schemas.microsoft.com/office/drawing/2014/main" id="{A5186702-BCF8-E7F5-8ECD-B1804E49A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46814" y="1355012"/>
            <a:ext cx="270597" cy="27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Free File Icon, Symbol. PNG, SVG Download.">
            <a:extLst>
              <a:ext uri="{FF2B5EF4-FFF2-40B4-BE49-F238E27FC236}">
                <a16:creationId xmlns:a16="http://schemas.microsoft.com/office/drawing/2014/main" id="{6D928090-10C5-9FE9-D0C1-22AE03B1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0520" y="1476126"/>
            <a:ext cx="270597" cy="27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73A82C43-9076-FAC6-F8F3-898C26396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1593" y="2179675"/>
            <a:ext cx="190636" cy="19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41EA710A-CFCB-4C16-F388-7CB256CB5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5857" y="2173325"/>
            <a:ext cx="190637" cy="19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428E23BE-B355-A136-447F-512054D93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1316" y="2347353"/>
            <a:ext cx="221946" cy="20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6F1C1220-A0FD-A448-1663-B5B1AA3F8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5619" y="2359124"/>
            <a:ext cx="209164" cy="20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ilindro 1">
            <a:extLst>
              <a:ext uri="{FF2B5EF4-FFF2-40B4-BE49-F238E27FC236}">
                <a16:creationId xmlns:a16="http://schemas.microsoft.com/office/drawing/2014/main" id="{EC8FA157-E58C-467F-3A6E-CCAC8A30DB14}"/>
              </a:ext>
            </a:extLst>
          </p:cNvPr>
          <p:cNvSpPr/>
          <p:nvPr/>
        </p:nvSpPr>
        <p:spPr>
          <a:xfrm>
            <a:off x="6801251" y="2173325"/>
            <a:ext cx="400553" cy="455891"/>
          </a:xfrm>
          <a:prstGeom prst="can">
            <a:avLst>
              <a:gd name="adj" fmla="val 408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E4399C62-768F-6E5E-15C9-5EAEB4D719C1}"/>
              </a:ext>
            </a:extLst>
          </p:cNvPr>
          <p:cNvSpPr txBox="1"/>
          <p:nvPr/>
        </p:nvSpPr>
        <p:spPr>
          <a:xfrm>
            <a:off x="7153306" y="2401270"/>
            <a:ext cx="153724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Banco de dados</a:t>
            </a:r>
            <a:b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(Databases)</a:t>
            </a:r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33A89E2A-0F2B-3BF3-8A5F-7A897B22D5DD}"/>
              </a:ext>
            </a:extLst>
          </p:cNvPr>
          <p:cNvCxnSpPr/>
          <p:nvPr/>
        </p:nvCxnSpPr>
        <p:spPr>
          <a:xfrm>
            <a:off x="5918273" y="2332595"/>
            <a:ext cx="76827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B6E316D5-9943-82AF-8F2E-08A333DAA630}"/>
              </a:ext>
            </a:extLst>
          </p:cNvPr>
          <p:cNvCxnSpPr/>
          <p:nvPr/>
        </p:nvCxnSpPr>
        <p:spPr>
          <a:xfrm flipH="1">
            <a:off x="5918273" y="2508260"/>
            <a:ext cx="74922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6" name="Google Shape;168;p3">
            <a:extLst>
              <a:ext uri="{FF2B5EF4-FFF2-40B4-BE49-F238E27FC236}">
                <a16:creationId xmlns:a16="http://schemas.microsoft.com/office/drawing/2014/main" id="{10AAFB5A-D8B9-1B9D-6DB0-D37592431179}"/>
              </a:ext>
            </a:extLst>
          </p:cNvPr>
          <p:cNvSpPr txBox="1"/>
          <p:nvPr/>
        </p:nvSpPr>
        <p:spPr>
          <a:xfrm>
            <a:off x="4684971" y="3272493"/>
            <a:ext cx="1317348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</p:spTree>
    <p:extLst>
      <p:ext uri="{BB962C8B-B14F-4D97-AF65-F5344CB8AC3E}">
        <p14:creationId xmlns:p14="http://schemas.microsoft.com/office/powerpoint/2010/main" val="3515473398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Web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667" y="1695083"/>
            <a:ext cx="1537245" cy="153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53102" y="1890391"/>
            <a:ext cx="1071281" cy="107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5144" y="1746723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/>
          <p:nvPr/>
        </p:nvCxnSpPr>
        <p:spPr>
          <a:xfrm>
            <a:off x="1958962" y="2339444"/>
            <a:ext cx="79693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/>
          <p:nvPr/>
        </p:nvCxnSpPr>
        <p:spPr>
          <a:xfrm>
            <a:off x="4041503" y="2333250"/>
            <a:ext cx="76827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/>
          <p:nvPr/>
        </p:nvCxnSpPr>
        <p:spPr>
          <a:xfrm flipH="1">
            <a:off x="4041503" y="2508915"/>
            <a:ext cx="74922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/>
          <p:nvPr/>
        </p:nvCxnSpPr>
        <p:spPr>
          <a:xfrm flipH="1">
            <a:off x="1951899" y="2514101"/>
            <a:ext cx="804001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805949" y="3208787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24" name="Picture 12" descr="Free File Icon, Symbol. PNG, SVG Download.">
            <a:extLst>
              <a:ext uri="{FF2B5EF4-FFF2-40B4-BE49-F238E27FC236}">
                <a16:creationId xmlns:a16="http://schemas.microsoft.com/office/drawing/2014/main" id="{69D97822-1996-9EE0-7895-AA06BDA56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13108" y="1229826"/>
            <a:ext cx="270597" cy="27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Free File Icon, Symbol. PNG, SVG Download.">
            <a:extLst>
              <a:ext uri="{FF2B5EF4-FFF2-40B4-BE49-F238E27FC236}">
                <a16:creationId xmlns:a16="http://schemas.microsoft.com/office/drawing/2014/main" id="{A5186702-BCF8-E7F5-8ECD-B1804E49A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46814" y="1355012"/>
            <a:ext cx="270597" cy="27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Free File Icon, Symbol. PNG, SVG Download.">
            <a:extLst>
              <a:ext uri="{FF2B5EF4-FFF2-40B4-BE49-F238E27FC236}">
                <a16:creationId xmlns:a16="http://schemas.microsoft.com/office/drawing/2014/main" id="{6D928090-10C5-9FE9-D0C1-22AE03B1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0520" y="1476126"/>
            <a:ext cx="270597" cy="27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ilindro 1">
            <a:extLst>
              <a:ext uri="{FF2B5EF4-FFF2-40B4-BE49-F238E27FC236}">
                <a16:creationId xmlns:a16="http://schemas.microsoft.com/office/drawing/2014/main" id="{EC8FA157-E58C-467F-3A6E-CCAC8A30DB14}"/>
              </a:ext>
            </a:extLst>
          </p:cNvPr>
          <p:cNvSpPr/>
          <p:nvPr/>
        </p:nvSpPr>
        <p:spPr>
          <a:xfrm>
            <a:off x="6801251" y="2173325"/>
            <a:ext cx="400553" cy="455891"/>
          </a:xfrm>
          <a:prstGeom prst="can">
            <a:avLst>
              <a:gd name="adj" fmla="val 408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E4399C62-768F-6E5E-15C9-5EAEB4D719C1}"/>
              </a:ext>
            </a:extLst>
          </p:cNvPr>
          <p:cNvSpPr txBox="1"/>
          <p:nvPr/>
        </p:nvSpPr>
        <p:spPr>
          <a:xfrm>
            <a:off x="7153306" y="2401270"/>
            <a:ext cx="153724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Banco de dados</a:t>
            </a:r>
            <a:b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(Databases)</a:t>
            </a:r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33A89E2A-0F2B-3BF3-8A5F-7A897B22D5DD}"/>
              </a:ext>
            </a:extLst>
          </p:cNvPr>
          <p:cNvCxnSpPr/>
          <p:nvPr/>
        </p:nvCxnSpPr>
        <p:spPr>
          <a:xfrm>
            <a:off x="5918273" y="2332595"/>
            <a:ext cx="76827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B6E316D5-9943-82AF-8F2E-08A333DAA630}"/>
              </a:ext>
            </a:extLst>
          </p:cNvPr>
          <p:cNvCxnSpPr/>
          <p:nvPr/>
        </p:nvCxnSpPr>
        <p:spPr>
          <a:xfrm flipH="1">
            <a:off x="5918273" y="2508260"/>
            <a:ext cx="74922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6" name="Google Shape;168;p3">
            <a:extLst>
              <a:ext uri="{FF2B5EF4-FFF2-40B4-BE49-F238E27FC236}">
                <a16:creationId xmlns:a16="http://schemas.microsoft.com/office/drawing/2014/main" id="{10AAFB5A-D8B9-1B9D-6DB0-D37592431179}"/>
              </a:ext>
            </a:extLst>
          </p:cNvPr>
          <p:cNvSpPr txBox="1"/>
          <p:nvPr/>
        </p:nvSpPr>
        <p:spPr>
          <a:xfrm>
            <a:off x="4684971" y="3272493"/>
            <a:ext cx="1317348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pic>
        <p:nvPicPr>
          <p:cNvPr id="13314" name="Picture 2" descr="App Draw Icon - Circle Icons - SoftIcons.com">
            <a:extLst>
              <a:ext uri="{FF2B5EF4-FFF2-40B4-BE49-F238E27FC236}">
                <a16:creationId xmlns:a16="http://schemas.microsoft.com/office/drawing/2014/main" id="{6B92BA30-870F-238F-D182-02A509AEE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9398" y="2156704"/>
            <a:ext cx="428766" cy="42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919255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Web</a:t>
            </a:r>
            <a:endParaRPr lang="en-US"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68;p3">
            <a:extLst>
              <a:ext uri="{FF2B5EF4-FFF2-40B4-BE49-F238E27FC236}">
                <a16:creationId xmlns:a16="http://schemas.microsoft.com/office/drawing/2014/main" id="{5084B8FF-9EFF-40CE-D9D2-B24C21A0CE53}"/>
              </a:ext>
            </a:extLst>
          </p:cNvPr>
          <p:cNvSpPr txBox="1"/>
          <p:nvPr/>
        </p:nvSpPr>
        <p:spPr>
          <a:xfrm>
            <a:off x="190500" y="1370830"/>
            <a:ext cx="8366284" cy="38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Resumindo: </a:t>
            </a:r>
          </a:p>
        </p:txBody>
      </p:sp>
      <p:sp>
        <p:nvSpPr>
          <p:cNvPr id="19" name="Google Shape;195;p5">
            <a:extLst>
              <a:ext uri="{FF2B5EF4-FFF2-40B4-BE49-F238E27FC236}">
                <a16:creationId xmlns:a16="http://schemas.microsoft.com/office/drawing/2014/main" id="{07C59860-058B-AA6D-4CB8-57D73F6479C9}"/>
              </a:ext>
            </a:extLst>
          </p:cNvPr>
          <p:cNvSpPr txBox="1"/>
          <p:nvPr/>
        </p:nvSpPr>
        <p:spPr>
          <a:xfrm>
            <a:off x="657300" y="1949808"/>
            <a:ext cx="7829400" cy="14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Web </a:t>
            </a: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 soluções criadas que possuem a internet como meio de comunicação entre Client x Server não sendo necessário a sua instalação.</a:t>
            </a:r>
            <a:endParaRPr lang="en-US"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9434857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Web</a:t>
            </a:r>
            <a:endParaRPr lang="en-US"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16B73A36-5B96-137F-403D-01810B29AFFA}"/>
              </a:ext>
            </a:extLst>
          </p:cNvPr>
          <p:cNvSpPr txBox="1"/>
          <p:nvPr/>
        </p:nvSpPr>
        <p:spPr>
          <a:xfrm>
            <a:off x="512564" y="1157483"/>
            <a:ext cx="2082800" cy="273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 Aplicações Web</a:t>
            </a:r>
          </a:p>
        </p:txBody>
      </p:sp>
      <p:pic>
        <p:nvPicPr>
          <p:cNvPr id="14344" name="Picture 8" descr="ícone Facebook, logo em Social Colored Icons">
            <a:extLst>
              <a:ext uri="{FF2B5EF4-FFF2-40B4-BE49-F238E27FC236}">
                <a16:creationId xmlns:a16="http://schemas.microsoft.com/office/drawing/2014/main" id="{BED88684-438D-0FC1-7C0B-A66CF2D8C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929" y="1619475"/>
            <a:ext cx="557260" cy="55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Youtube - ícones de mídia social grátis">
            <a:extLst>
              <a:ext uri="{FF2B5EF4-FFF2-40B4-BE49-F238E27FC236}">
                <a16:creationId xmlns:a16="http://schemas.microsoft.com/office/drawing/2014/main" id="{191040CC-313F-9525-4321-2B39CA27D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4712" y="1953439"/>
            <a:ext cx="801567" cy="80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12" descr="Logo LinkedIn: valor, história, png, vector">
            <a:extLst>
              <a:ext uri="{FF2B5EF4-FFF2-40B4-BE49-F238E27FC236}">
                <a16:creationId xmlns:a16="http://schemas.microsoft.com/office/drawing/2014/main" id="{A4F52858-D7D3-DD29-69C8-B334D5E6F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7860" y="2529969"/>
            <a:ext cx="1584961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0" name="Picture 14">
            <a:extLst>
              <a:ext uri="{FF2B5EF4-FFF2-40B4-BE49-F238E27FC236}">
                <a16:creationId xmlns:a16="http://schemas.microsoft.com/office/drawing/2014/main" id="{AFCE2DE0-1D3E-3E61-DC84-D875CA33E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16279" y="1514075"/>
            <a:ext cx="619491" cy="50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168;p3">
            <a:extLst>
              <a:ext uri="{FF2B5EF4-FFF2-40B4-BE49-F238E27FC236}">
                <a16:creationId xmlns:a16="http://schemas.microsoft.com/office/drawing/2014/main" id="{46104371-CB0F-492F-1D3D-E9A79B94E7B2}"/>
              </a:ext>
            </a:extLst>
          </p:cNvPr>
          <p:cNvSpPr txBox="1"/>
          <p:nvPr/>
        </p:nvSpPr>
        <p:spPr>
          <a:xfrm>
            <a:off x="4226137" y="1157483"/>
            <a:ext cx="2598936" cy="273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NÃO são Aplicações Web</a:t>
            </a:r>
          </a:p>
        </p:txBody>
      </p:sp>
      <p:pic>
        <p:nvPicPr>
          <p:cNvPr id="21" name="Picture 8" descr="ícone Facebook, logo em Social Colored Icons">
            <a:extLst>
              <a:ext uri="{FF2B5EF4-FFF2-40B4-BE49-F238E27FC236}">
                <a16:creationId xmlns:a16="http://schemas.microsoft.com/office/drawing/2014/main" id="{477C8631-890E-0C4A-AC82-6978ACBBB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63316" y="1620675"/>
            <a:ext cx="557260" cy="55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Youtube - ícones de mídia social grátis">
            <a:extLst>
              <a:ext uri="{FF2B5EF4-FFF2-40B4-BE49-F238E27FC236}">
                <a16:creationId xmlns:a16="http://schemas.microsoft.com/office/drawing/2014/main" id="{FE5F2EDD-5C1C-6935-4F50-EB7101C98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39099" y="1954639"/>
            <a:ext cx="801567" cy="80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Logo LinkedIn: valor, história, png, vector">
            <a:extLst>
              <a:ext uri="{FF2B5EF4-FFF2-40B4-BE49-F238E27FC236}">
                <a16:creationId xmlns:a16="http://schemas.microsoft.com/office/drawing/2014/main" id="{2CF5313F-BF48-DADD-0110-BD2F5BA57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1946" y="2455300"/>
            <a:ext cx="1584961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>
            <a:extLst>
              <a:ext uri="{FF2B5EF4-FFF2-40B4-BE49-F238E27FC236}">
                <a16:creationId xmlns:a16="http://schemas.microsoft.com/office/drawing/2014/main" id="{7463C115-AF88-9426-8104-50989AD2E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40666" y="1515275"/>
            <a:ext cx="619491" cy="50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168;p3">
            <a:extLst>
              <a:ext uri="{FF2B5EF4-FFF2-40B4-BE49-F238E27FC236}">
                <a16:creationId xmlns:a16="http://schemas.microsoft.com/office/drawing/2014/main" id="{95139519-1804-BE2D-C3D0-128FD54EC86A}"/>
              </a:ext>
            </a:extLst>
          </p:cNvPr>
          <p:cNvSpPr txBox="1"/>
          <p:nvPr/>
        </p:nvSpPr>
        <p:spPr>
          <a:xfrm>
            <a:off x="2919974" y="2176735"/>
            <a:ext cx="1098927" cy="624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4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UÉ?</a:t>
            </a:r>
          </a:p>
        </p:txBody>
      </p:sp>
      <p:sp>
        <p:nvSpPr>
          <p:cNvPr id="30" name="Google Shape;168;p3">
            <a:extLst>
              <a:ext uri="{FF2B5EF4-FFF2-40B4-BE49-F238E27FC236}">
                <a16:creationId xmlns:a16="http://schemas.microsoft.com/office/drawing/2014/main" id="{7FBC780F-0558-BBE5-F56C-597C9B64EBCC}"/>
              </a:ext>
            </a:extLst>
          </p:cNvPr>
          <p:cNvSpPr txBox="1"/>
          <p:nvPr/>
        </p:nvSpPr>
        <p:spPr>
          <a:xfrm>
            <a:off x="531010" y="3431072"/>
            <a:ext cx="2158057" cy="755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Através do navegador.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Ex: www.youtube.com</a:t>
            </a:r>
          </a:p>
        </p:txBody>
      </p:sp>
      <p:sp>
        <p:nvSpPr>
          <p:cNvPr id="31" name="Google Shape;168;p3">
            <a:extLst>
              <a:ext uri="{FF2B5EF4-FFF2-40B4-BE49-F238E27FC236}">
                <a16:creationId xmlns:a16="http://schemas.microsoft.com/office/drawing/2014/main" id="{EF994ED6-650A-C97E-A50D-61DAC022CB50}"/>
              </a:ext>
            </a:extLst>
          </p:cNvPr>
          <p:cNvSpPr txBox="1"/>
          <p:nvPr/>
        </p:nvSpPr>
        <p:spPr>
          <a:xfrm>
            <a:off x="4018901" y="3501573"/>
            <a:ext cx="3038630" cy="557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Quando acessado através de um aplicativo instalado no seu dispositivo</a:t>
            </a:r>
            <a:endParaRPr lang="en-US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9962678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Web</a:t>
            </a:r>
            <a:endParaRPr lang="en-US"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" name="Google Shape;195;p5">
            <a:extLst>
              <a:ext uri="{FF2B5EF4-FFF2-40B4-BE49-F238E27FC236}">
                <a16:creationId xmlns:a16="http://schemas.microsoft.com/office/drawing/2014/main" id="{B092EDC7-6BEC-0F42-AD21-8DC88865F63B}"/>
              </a:ext>
            </a:extLst>
          </p:cNvPr>
          <p:cNvSpPr txBox="1"/>
          <p:nvPr/>
        </p:nvSpPr>
        <p:spPr>
          <a:xfrm>
            <a:off x="698500" y="1131912"/>
            <a:ext cx="7549570" cy="14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 se tratando de carreira profissional, são caminhos diferentes, porém, tem lá suas semelhanças.</a:t>
            </a:r>
            <a:endParaRPr lang="en-US"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" name="Picture 10" descr="Youtube - ícones de mídia social grátis">
            <a:extLst>
              <a:ext uri="{FF2B5EF4-FFF2-40B4-BE49-F238E27FC236}">
                <a16:creationId xmlns:a16="http://schemas.microsoft.com/office/drawing/2014/main" id="{34251B11-4B41-B383-24AC-71A8F7C21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0982" y="2870675"/>
            <a:ext cx="801567" cy="80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Youtube - ícones de mídia social grátis">
            <a:extLst>
              <a:ext uri="{FF2B5EF4-FFF2-40B4-BE49-F238E27FC236}">
                <a16:creationId xmlns:a16="http://schemas.microsoft.com/office/drawing/2014/main" id="{1297CEE6-75D1-C570-EF4E-12360D4CD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10133" y="2870675"/>
            <a:ext cx="801567" cy="80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8E9F36C3-296C-F7A3-2CCF-B309FEA28896}"/>
              </a:ext>
            </a:extLst>
          </p:cNvPr>
          <p:cNvSpPr txBox="1"/>
          <p:nvPr/>
        </p:nvSpPr>
        <p:spPr>
          <a:xfrm>
            <a:off x="1695586" y="2770111"/>
            <a:ext cx="2158057" cy="201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Via navegador web</a:t>
            </a:r>
          </a:p>
        </p:txBody>
      </p:sp>
      <p:sp>
        <p:nvSpPr>
          <p:cNvPr id="28" name="Google Shape;168;p3">
            <a:extLst>
              <a:ext uri="{FF2B5EF4-FFF2-40B4-BE49-F238E27FC236}">
                <a16:creationId xmlns:a16="http://schemas.microsoft.com/office/drawing/2014/main" id="{06CDCA43-77B5-08F1-2EA9-B838E400B127}"/>
              </a:ext>
            </a:extLst>
          </p:cNvPr>
          <p:cNvSpPr txBox="1"/>
          <p:nvPr/>
        </p:nvSpPr>
        <p:spPr>
          <a:xfrm>
            <a:off x="4468949" y="2738642"/>
            <a:ext cx="2158057" cy="201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Instalado no dispositivo</a:t>
            </a:r>
            <a:endParaRPr lang="en-US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62" name="Picture 2" descr="Não é igual ao símbolo matemático | Ícone Gratis">
            <a:extLst>
              <a:ext uri="{FF2B5EF4-FFF2-40B4-BE49-F238E27FC236}">
                <a16:creationId xmlns:a16="http://schemas.microsoft.com/office/drawing/2014/main" id="{AF654770-E56A-CF90-A6CA-42ADCCE88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08616" y="3054312"/>
            <a:ext cx="425450" cy="42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13823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Por que falar sobre isso?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02 – O que são </a:t>
            </a:r>
            <a:r>
              <a:rPr lang="en-US" sz="2400" b="1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Dispositivos móveis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8184620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Dispositivos móveis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70" y="1023611"/>
            <a:ext cx="2078420" cy="207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ícone De Smartphone Modelo | PosterMyWall">
            <a:extLst>
              <a:ext uri="{FF2B5EF4-FFF2-40B4-BE49-F238E27FC236}">
                <a16:creationId xmlns:a16="http://schemas.microsoft.com/office/drawing/2014/main" id="{CFE8D015-2172-4C06-6B9A-04B275D05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541" y="2969651"/>
            <a:ext cx="1132449" cy="113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ícone De Smartphone Modelo | PosterMyWall">
            <a:extLst>
              <a:ext uri="{FF2B5EF4-FFF2-40B4-BE49-F238E27FC236}">
                <a16:creationId xmlns:a16="http://schemas.microsoft.com/office/drawing/2014/main" id="{BB02A239-B690-0B1B-3670-1A2C4EF31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5400000">
            <a:off x="1218130" y="2969650"/>
            <a:ext cx="1132449" cy="113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Tecnologias wearables: entenda como impactam o mundo fitness - Growth Blog">
            <a:extLst>
              <a:ext uri="{FF2B5EF4-FFF2-40B4-BE49-F238E27FC236}">
                <a16:creationId xmlns:a16="http://schemas.microsoft.com/office/drawing/2014/main" id="{E139636D-4C79-F228-A526-6D57E16FA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52288" y="1441609"/>
            <a:ext cx="3247282" cy="216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Samsung Gear S4 recebe certificação e deve ser revelado em breve -  TudoCelular.com">
            <a:extLst>
              <a:ext uri="{FF2B5EF4-FFF2-40B4-BE49-F238E27FC236}">
                <a16:creationId xmlns:a16="http://schemas.microsoft.com/office/drawing/2014/main" id="{91FBCAD9-EFAC-442A-1CFF-C7F2F1E38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16056" y="1238713"/>
            <a:ext cx="2367938" cy="167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117996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Dispositivos móveis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0DC4FCA-C1CE-9ED6-7984-D6043FEA5275}"/>
              </a:ext>
            </a:extLst>
          </p:cNvPr>
          <p:cNvSpPr txBox="1"/>
          <p:nvPr/>
        </p:nvSpPr>
        <p:spPr>
          <a:xfrm>
            <a:off x="356160" y="3841326"/>
            <a:ext cx="68378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/>
              <a:t>https://www.imscorporate.com/pt/comscore-em-parceria-com-ims-divulga-pesquisa-comportamento-do-usuario-em-relacao-aos-principais-aplicativos-moveis-na-america-latina/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5169ECC-3580-8013-4F79-923F016D0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79250"/>
            <a:ext cx="6635750" cy="245092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1A3E312-EDF0-30A8-9E48-36DEC8DE3DFF}"/>
              </a:ext>
            </a:extLst>
          </p:cNvPr>
          <p:cNvSpPr/>
          <p:nvPr/>
        </p:nvSpPr>
        <p:spPr>
          <a:xfrm>
            <a:off x="920750" y="1676400"/>
            <a:ext cx="5467350" cy="361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2BFD259-2B9B-64AB-A392-1953D4D9B6BA}"/>
              </a:ext>
            </a:extLst>
          </p:cNvPr>
          <p:cNvSpPr/>
          <p:nvPr/>
        </p:nvSpPr>
        <p:spPr>
          <a:xfrm>
            <a:off x="920750" y="2571750"/>
            <a:ext cx="5467350" cy="222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EE38117-8A9E-7E4C-EEB6-9FE59FC736F4}"/>
              </a:ext>
            </a:extLst>
          </p:cNvPr>
          <p:cNvSpPr/>
          <p:nvPr/>
        </p:nvSpPr>
        <p:spPr>
          <a:xfrm>
            <a:off x="920750" y="3105150"/>
            <a:ext cx="5715000" cy="4825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247004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471395" y="1555166"/>
            <a:ext cx="8016900" cy="1867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Entender um pouco da história do computador, surgimento da internet e entender como funciona toda a comunicação quando você acessa uma página web ou utiliza um aplicativo. </a:t>
            </a: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5;p5">
            <a:extLst>
              <a:ext uri="{FF2B5EF4-FFF2-40B4-BE49-F238E27FC236}">
                <a16:creationId xmlns:a16="http://schemas.microsoft.com/office/drawing/2014/main" id="{07C59860-058B-AA6D-4CB8-57D73F6479C9}"/>
              </a:ext>
            </a:extLst>
          </p:cNvPr>
          <p:cNvSpPr txBox="1"/>
          <p:nvPr/>
        </p:nvSpPr>
        <p:spPr>
          <a:xfrm>
            <a:off x="423783" y="1278325"/>
            <a:ext cx="8296434" cy="124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Trabalhar com internet não é o futuro… já estamos vivendo ele!</a:t>
            </a:r>
            <a:endParaRPr lang="en-US" sz="32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195;p5">
            <a:extLst>
              <a:ext uri="{FF2B5EF4-FFF2-40B4-BE49-F238E27FC236}">
                <a16:creationId xmlns:a16="http://schemas.microsoft.com/office/drawing/2014/main" id="{124B3649-C829-ED13-BDCC-984CEBA84FCE}"/>
              </a:ext>
            </a:extLst>
          </p:cNvPr>
          <p:cNvSpPr txBox="1"/>
          <p:nvPr/>
        </p:nvSpPr>
        <p:spPr>
          <a:xfrm>
            <a:off x="534700" y="2518775"/>
            <a:ext cx="8296434" cy="124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0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internet está presente em nossas vidas, e majoritariamente através dos dispositivos móveis.</a:t>
            </a:r>
            <a:endParaRPr lang="en-US" sz="20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390509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g116d3f5ae16_1_6"/>
          <p:cNvSpPr txBox="1"/>
          <p:nvPr/>
        </p:nvSpPr>
        <p:spPr>
          <a:xfrm>
            <a:off x="596572" y="1446103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400" i="0" u="none" strike="sng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6d3f5ae16_1_6"/>
          <p:cNvSpPr/>
          <p:nvPr/>
        </p:nvSpPr>
        <p:spPr>
          <a:xfrm>
            <a:off x="1952169" y="1475631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 da Web</a:t>
            </a:r>
            <a:endParaRPr sz="2000" u="none" strike="sng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39;g116d3f5ae16_1_6">
            <a:extLst>
              <a:ext uri="{FF2B5EF4-FFF2-40B4-BE49-F238E27FC236}">
                <a16:creationId xmlns:a16="http://schemas.microsoft.com/office/drawing/2014/main" id="{42036D54-3D9E-656A-910A-FC7EAB02E47C}"/>
              </a:ext>
            </a:extLst>
          </p:cNvPr>
          <p:cNvSpPr txBox="1"/>
          <p:nvPr/>
        </p:nvSpPr>
        <p:spPr>
          <a:xfrm>
            <a:off x="596572" y="2027604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strike="sng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i="0" u="none" strike="sng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0;g116d3f5ae16_1_6">
            <a:extLst>
              <a:ext uri="{FF2B5EF4-FFF2-40B4-BE49-F238E27FC236}">
                <a16:creationId xmlns:a16="http://schemas.microsoft.com/office/drawing/2014/main" id="{53FB9CC8-B7D7-3287-64D7-C0CB5EFCC63F}"/>
              </a:ext>
            </a:extLst>
          </p:cNvPr>
          <p:cNvSpPr/>
          <p:nvPr/>
        </p:nvSpPr>
        <p:spPr>
          <a:xfrm>
            <a:off x="1952169" y="2057132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são Clients?</a:t>
            </a:r>
            <a:endParaRPr sz="2000" u="none" strike="sng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9;g116d3f5ae16_1_6">
            <a:extLst>
              <a:ext uri="{FF2B5EF4-FFF2-40B4-BE49-F238E27FC236}">
                <a16:creationId xmlns:a16="http://schemas.microsoft.com/office/drawing/2014/main" id="{F67F9E80-9665-43B1-986D-34F864CC9444}"/>
              </a:ext>
            </a:extLst>
          </p:cNvPr>
          <p:cNvSpPr txBox="1"/>
          <p:nvPr/>
        </p:nvSpPr>
        <p:spPr>
          <a:xfrm>
            <a:off x="596572" y="2587935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3</a:t>
            </a:r>
            <a:endParaRPr sz="2400" i="0" u="non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40;g116d3f5ae16_1_6">
            <a:extLst>
              <a:ext uri="{FF2B5EF4-FFF2-40B4-BE49-F238E27FC236}">
                <a16:creationId xmlns:a16="http://schemas.microsoft.com/office/drawing/2014/main" id="{E9BE1CD5-9EFC-518D-0253-1861D01CD6F5}"/>
              </a:ext>
            </a:extLst>
          </p:cNvPr>
          <p:cNvSpPr/>
          <p:nvPr/>
        </p:nvSpPr>
        <p:spPr>
          <a:xfrm>
            <a:off x="1952169" y="2617463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são Servers?</a:t>
            </a:r>
            <a:endParaRPr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9;g116d3f5ae16_1_6">
            <a:extLst>
              <a:ext uri="{FF2B5EF4-FFF2-40B4-BE49-F238E27FC236}">
                <a16:creationId xmlns:a16="http://schemas.microsoft.com/office/drawing/2014/main" id="{028A0BF6-74D2-248C-8F0F-3EB3CD87C113}"/>
              </a:ext>
            </a:extLst>
          </p:cNvPr>
          <p:cNvSpPr txBox="1"/>
          <p:nvPr/>
        </p:nvSpPr>
        <p:spPr>
          <a:xfrm>
            <a:off x="596572" y="3162457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 i="0" u="non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0;g116d3f5ae16_1_6">
            <a:extLst>
              <a:ext uri="{FF2B5EF4-FFF2-40B4-BE49-F238E27FC236}">
                <a16:creationId xmlns:a16="http://schemas.microsoft.com/office/drawing/2014/main" id="{E773181B-710C-CB8B-6766-7F336D781676}"/>
              </a:ext>
            </a:extLst>
          </p:cNvPr>
          <p:cNvSpPr/>
          <p:nvPr/>
        </p:nvSpPr>
        <p:spPr>
          <a:xfrm>
            <a:off x="1952169" y="3207478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 linguagens de programação web</a:t>
            </a:r>
            <a:endParaRPr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00925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Esses são “fortes”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03 – O que são </a:t>
            </a:r>
            <a:r>
              <a:rPr lang="en-US" sz="2400" b="1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servidores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3098343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g116d3f5ae16_1_6"/>
          <p:cNvSpPr txBox="1"/>
          <p:nvPr/>
        </p:nvSpPr>
        <p:spPr>
          <a:xfrm>
            <a:off x="596572" y="1446103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400" i="0" u="none" strike="sng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6d3f5ae16_1_6"/>
          <p:cNvSpPr/>
          <p:nvPr/>
        </p:nvSpPr>
        <p:spPr>
          <a:xfrm>
            <a:off x="1952169" y="1475631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 da Web</a:t>
            </a:r>
            <a:endParaRPr sz="2000" u="none" strike="sng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39;g116d3f5ae16_1_6">
            <a:extLst>
              <a:ext uri="{FF2B5EF4-FFF2-40B4-BE49-F238E27FC236}">
                <a16:creationId xmlns:a16="http://schemas.microsoft.com/office/drawing/2014/main" id="{42036D54-3D9E-656A-910A-FC7EAB02E47C}"/>
              </a:ext>
            </a:extLst>
          </p:cNvPr>
          <p:cNvSpPr txBox="1"/>
          <p:nvPr/>
        </p:nvSpPr>
        <p:spPr>
          <a:xfrm>
            <a:off x="596572" y="2027604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strike="sng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i="0" u="none" strike="sng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0;g116d3f5ae16_1_6">
            <a:extLst>
              <a:ext uri="{FF2B5EF4-FFF2-40B4-BE49-F238E27FC236}">
                <a16:creationId xmlns:a16="http://schemas.microsoft.com/office/drawing/2014/main" id="{53FB9CC8-B7D7-3287-64D7-C0CB5EFCC63F}"/>
              </a:ext>
            </a:extLst>
          </p:cNvPr>
          <p:cNvSpPr/>
          <p:nvPr/>
        </p:nvSpPr>
        <p:spPr>
          <a:xfrm>
            <a:off x="1952169" y="2057132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são Clients?</a:t>
            </a:r>
            <a:endParaRPr sz="2000" u="none" strike="sng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9;g116d3f5ae16_1_6">
            <a:extLst>
              <a:ext uri="{FF2B5EF4-FFF2-40B4-BE49-F238E27FC236}">
                <a16:creationId xmlns:a16="http://schemas.microsoft.com/office/drawing/2014/main" id="{F67F9E80-9665-43B1-986D-34F864CC9444}"/>
              </a:ext>
            </a:extLst>
          </p:cNvPr>
          <p:cNvSpPr txBox="1"/>
          <p:nvPr/>
        </p:nvSpPr>
        <p:spPr>
          <a:xfrm>
            <a:off x="596572" y="2587935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3</a:t>
            </a:r>
            <a:endParaRPr sz="2400" i="0" u="non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40;g116d3f5ae16_1_6">
            <a:extLst>
              <a:ext uri="{FF2B5EF4-FFF2-40B4-BE49-F238E27FC236}">
                <a16:creationId xmlns:a16="http://schemas.microsoft.com/office/drawing/2014/main" id="{E9BE1CD5-9EFC-518D-0253-1861D01CD6F5}"/>
              </a:ext>
            </a:extLst>
          </p:cNvPr>
          <p:cNvSpPr/>
          <p:nvPr/>
        </p:nvSpPr>
        <p:spPr>
          <a:xfrm>
            <a:off x="1952169" y="2617463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são Servers?</a:t>
            </a:r>
            <a:endParaRPr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9;g116d3f5ae16_1_6">
            <a:extLst>
              <a:ext uri="{FF2B5EF4-FFF2-40B4-BE49-F238E27FC236}">
                <a16:creationId xmlns:a16="http://schemas.microsoft.com/office/drawing/2014/main" id="{028A0BF6-74D2-248C-8F0F-3EB3CD87C113}"/>
              </a:ext>
            </a:extLst>
          </p:cNvPr>
          <p:cNvSpPr txBox="1"/>
          <p:nvPr/>
        </p:nvSpPr>
        <p:spPr>
          <a:xfrm>
            <a:off x="596572" y="3162457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 i="0" u="non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0;g116d3f5ae16_1_6">
            <a:extLst>
              <a:ext uri="{FF2B5EF4-FFF2-40B4-BE49-F238E27FC236}">
                <a16:creationId xmlns:a16="http://schemas.microsoft.com/office/drawing/2014/main" id="{E773181B-710C-CB8B-6766-7F336D781676}"/>
              </a:ext>
            </a:extLst>
          </p:cNvPr>
          <p:cNvSpPr/>
          <p:nvPr/>
        </p:nvSpPr>
        <p:spPr>
          <a:xfrm>
            <a:off x="1952168" y="3207478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 linguagens de programação web</a:t>
            </a:r>
            <a:endParaRPr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401166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2103" y="183010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03393" y="1987555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47576" y="1830109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/>
          <p:nvPr/>
        </p:nvCxnSpPr>
        <p:spPr>
          <a:xfrm>
            <a:off x="3089325" y="2402061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/>
          <p:nvPr/>
        </p:nvCxnSpPr>
        <p:spPr>
          <a:xfrm>
            <a:off x="5130873" y="2383894"/>
            <a:ext cx="103781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/>
          <p:nvPr/>
        </p:nvCxnSpPr>
        <p:spPr>
          <a:xfrm flipH="1">
            <a:off x="5130873" y="2559559"/>
            <a:ext cx="103781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/>
          <p:nvPr/>
        </p:nvCxnSpPr>
        <p:spPr>
          <a:xfrm flipH="1">
            <a:off x="3082262" y="2576718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776305" y="245369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7032625" y="2402646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sp>
        <p:nvSpPr>
          <p:cNvPr id="39" name="Google Shape;168;p3">
            <a:extLst>
              <a:ext uri="{FF2B5EF4-FFF2-40B4-BE49-F238E27FC236}">
                <a16:creationId xmlns:a16="http://schemas.microsoft.com/office/drawing/2014/main" id="{22028EC0-4A47-9DA7-52B6-F0F2EEA4A67F}"/>
              </a:ext>
            </a:extLst>
          </p:cNvPr>
          <p:cNvSpPr txBox="1"/>
          <p:nvPr/>
        </p:nvSpPr>
        <p:spPr>
          <a:xfrm>
            <a:off x="3909025" y="1851883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3208017679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2433" y="1856891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7906" y="1856891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/>
          <p:nvPr/>
        </p:nvCxnSpPr>
        <p:spPr>
          <a:xfrm>
            <a:off x="2759655" y="2428843"/>
            <a:ext cx="2911425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/>
          <p:nvPr/>
        </p:nvCxnSpPr>
        <p:spPr>
          <a:xfrm flipH="1">
            <a:off x="2752592" y="2603500"/>
            <a:ext cx="291848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446635" y="2480478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6702955" y="2429428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sp>
        <p:nvSpPr>
          <p:cNvPr id="17" name="Google Shape;168;p3">
            <a:extLst>
              <a:ext uri="{FF2B5EF4-FFF2-40B4-BE49-F238E27FC236}">
                <a16:creationId xmlns:a16="http://schemas.microsoft.com/office/drawing/2014/main" id="{C3674E2C-10D6-A7C1-43EC-0657C870CFED}"/>
              </a:ext>
            </a:extLst>
          </p:cNvPr>
          <p:cNvSpPr txBox="1"/>
          <p:nvPr/>
        </p:nvSpPr>
        <p:spPr>
          <a:xfrm>
            <a:off x="2949339" y="1882440"/>
            <a:ext cx="2356339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LAN</a:t>
            </a:r>
            <a:b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(Local Area Network)</a:t>
            </a:r>
          </a:p>
        </p:txBody>
      </p:sp>
    </p:spTree>
    <p:extLst>
      <p:ext uri="{BB962C8B-B14F-4D97-AF65-F5344CB8AC3E}">
        <p14:creationId xmlns:p14="http://schemas.microsoft.com/office/powerpoint/2010/main" val="1929011111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77203" y="217935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03653" y="2218044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77203" y="879417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9126" y="3663427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3465459" y="1507184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/>
          <p:nvPr/>
        </p:nvCxnSpPr>
        <p:spPr>
          <a:xfrm flipV="1">
            <a:off x="3252923" y="3193143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/>
          <p:nvPr/>
        </p:nvCxnSpPr>
        <p:spPr>
          <a:xfrm>
            <a:off x="3336975" y="2751311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/>
          <p:nvPr/>
        </p:nvCxnSpPr>
        <p:spPr>
          <a:xfrm flipH="1" flipV="1">
            <a:off x="3336975" y="1647731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/>
          <p:nvPr/>
        </p:nvCxnSpPr>
        <p:spPr>
          <a:xfrm flipH="1">
            <a:off x="3319410" y="3392429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/>
          <p:nvPr/>
        </p:nvCxnSpPr>
        <p:spPr>
          <a:xfrm flipH="1">
            <a:off x="3329912" y="2925968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941405" y="280294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5439450" y="2789996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</p:spTree>
    <p:extLst>
      <p:ext uri="{BB962C8B-B14F-4D97-AF65-F5344CB8AC3E}">
        <p14:creationId xmlns:p14="http://schemas.microsoft.com/office/powerpoint/2010/main" val="4173902105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3504" y="1135172"/>
            <a:ext cx="2640928" cy="264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1546153" y="4077530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sp>
        <p:nvSpPr>
          <p:cNvPr id="17" name="Google Shape;168;p3">
            <a:extLst>
              <a:ext uri="{FF2B5EF4-FFF2-40B4-BE49-F238E27FC236}">
                <a16:creationId xmlns:a16="http://schemas.microsoft.com/office/drawing/2014/main" id="{9B98E418-DF73-D99A-5561-AC3918CFD995}"/>
              </a:ext>
            </a:extLst>
          </p:cNvPr>
          <p:cNvSpPr txBox="1"/>
          <p:nvPr/>
        </p:nvSpPr>
        <p:spPr>
          <a:xfrm>
            <a:off x="3657632" y="1383625"/>
            <a:ext cx="4210018" cy="237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Arquivos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Segurança (Firewall)</a:t>
            </a:r>
          </a:p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Streaming</a:t>
            </a:r>
          </a:p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E-mail</a:t>
            </a:r>
          </a:p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1887144238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410" name="Picture 2" descr="Servidores Corporativos, Servidores para Empresas, São Paulo - Asuris">
            <a:extLst>
              <a:ext uri="{FF2B5EF4-FFF2-40B4-BE49-F238E27FC236}">
                <a16:creationId xmlns:a16="http://schemas.microsoft.com/office/drawing/2014/main" id="{B3D69186-7CBB-7BA8-BEF5-B7D80D1B9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55901" y="914400"/>
            <a:ext cx="4419599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Servidor de torre PowerEdge t130 – casa e pequenos escritórios | Dell  Portugal">
            <a:extLst>
              <a:ext uri="{FF2B5EF4-FFF2-40B4-BE49-F238E27FC236}">
                <a16:creationId xmlns:a16="http://schemas.microsoft.com/office/drawing/2014/main" id="{7F8417C7-6BFC-82F2-D2A2-9BBB124B8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10" r="35110"/>
          <a:stretch>
            <a:fillRect/>
          </a:stretch>
        </p:blipFill>
        <p:spPr bwMode="auto">
          <a:xfrm>
            <a:off x="1041399" y="1807550"/>
            <a:ext cx="837741" cy="143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417871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Qual a diferença entre os dois?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03 – O que são </a:t>
            </a:r>
            <a:r>
              <a:rPr lang="en-US" sz="2400" b="1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hardwares e softwares em servidores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578504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Um pouco de história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01 - História da Web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Computadores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283" y="1352550"/>
            <a:ext cx="2004450" cy="200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1063851" y="3613439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D96335CC-58F1-9EA4-3D78-9CFA9D7FC018}"/>
              </a:ext>
            </a:extLst>
          </p:cNvPr>
          <p:cNvSpPr txBox="1"/>
          <p:nvPr/>
        </p:nvSpPr>
        <p:spPr>
          <a:xfrm>
            <a:off x="3120953" y="1225550"/>
            <a:ext cx="3044897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Softwares</a:t>
            </a:r>
            <a:endParaRPr lang="en-US" sz="18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68;p3">
            <a:extLst>
              <a:ext uri="{FF2B5EF4-FFF2-40B4-BE49-F238E27FC236}">
                <a16:creationId xmlns:a16="http://schemas.microsoft.com/office/drawing/2014/main" id="{F97F08CD-0CDA-4EF1-8F81-36E4569C184A}"/>
              </a:ext>
            </a:extLst>
          </p:cNvPr>
          <p:cNvSpPr txBox="1"/>
          <p:nvPr/>
        </p:nvSpPr>
        <p:spPr>
          <a:xfrm>
            <a:off x="3324153" y="1346053"/>
            <a:ext cx="3044897" cy="130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Sistemas Operacionais</a:t>
            </a:r>
            <a:endParaRPr lang="en-US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Monitoramento</a:t>
            </a:r>
            <a:endParaRPr lang="en-US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 Web</a:t>
            </a:r>
          </a:p>
        </p:txBody>
      </p:sp>
      <p:sp>
        <p:nvSpPr>
          <p:cNvPr id="11" name="Google Shape;168;p3">
            <a:extLst>
              <a:ext uri="{FF2B5EF4-FFF2-40B4-BE49-F238E27FC236}">
                <a16:creationId xmlns:a16="http://schemas.microsoft.com/office/drawing/2014/main" id="{AF5E1FDB-DF88-4F03-5973-C02652E7A092}"/>
              </a:ext>
            </a:extLst>
          </p:cNvPr>
          <p:cNvSpPr txBox="1"/>
          <p:nvPr/>
        </p:nvSpPr>
        <p:spPr>
          <a:xfrm>
            <a:off x="3124850" y="2774107"/>
            <a:ext cx="3044897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Hardwares</a:t>
            </a:r>
            <a:endParaRPr lang="en-US" sz="18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68;p3">
            <a:extLst>
              <a:ext uri="{FF2B5EF4-FFF2-40B4-BE49-F238E27FC236}">
                <a16:creationId xmlns:a16="http://schemas.microsoft.com/office/drawing/2014/main" id="{FA3C0C69-E420-C380-CD35-E807ECF5F9B7}"/>
              </a:ext>
            </a:extLst>
          </p:cNvPr>
          <p:cNvSpPr txBox="1"/>
          <p:nvPr/>
        </p:nvSpPr>
        <p:spPr>
          <a:xfrm>
            <a:off x="3324153" y="2906467"/>
            <a:ext cx="3775147" cy="130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Armazenamento (disco rígidos, SSDs)</a:t>
            </a:r>
          </a:p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Memória</a:t>
            </a:r>
            <a:endParaRPr lang="en-US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Processadores</a:t>
            </a:r>
            <a:endParaRPr lang="en-US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9666636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434" name="Picture 2" descr="windows-server-logo -">
            <a:extLst>
              <a:ext uri="{FF2B5EF4-FFF2-40B4-BE49-F238E27FC236}">
                <a16:creationId xmlns:a16="http://schemas.microsoft.com/office/drawing/2014/main" id="{B9172490-FDD4-3794-ED92-3A09B834F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4873" y="1711742"/>
            <a:ext cx="1739284" cy="91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ubuntu Logo PNG Vector (SVG) Free Download">
            <a:extLst>
              <a:ext uri="{FF2B5EF4-FFF2-40B4-BE49-F238E27FC236}">
                <a16:creationId xmlns:a16="http://schemas.microsoft.com/office/drawing/2014/main" id="{A7D541F3-1BD8-B3A3-6017-F0A544583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14045" y="1635075"/>
            <a:ext cx="984250" cy="81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>
            <a:extLst>
              <a:ext uri="{FF2B5EF4-FFF2-40B4-BE49-F238E27FC236}">
                <a16:creationId xmlns:a16="http://schemas.microsoft.com/office/drawing/2014/main" id="{F6890BB2-1E16-8D95-FC1C-996B395B3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8645" y="2663508"/>
            <a:ext cx="1581150" cy="53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4" name="Picture 12" descr="Estação Espacial Internacional adota o Debian Linux - SempreUpdate">
            <a:extLst>
              <a:ext uri="{FF2B5EF4-FFF2-40B4-BE49-F238E27FC236}">
                <a16:creationId xmlns:a16="http://schemas.microsoft.com/office/drawing/2014/main" id="{B38E61D1-B7CA-AD05-9792-0BDB379F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0795" y="3197754"/>
            <a:ext cx="1264356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6" name="Picture 14">
            <a:extLst>
              <a:ext uri="{FF2B5EF4-FFF2-40B4-BE49-F238E27FC236}">
                <a16:creationId xmlns:a16="http://schemas.microsoft.com/office/drawing/2014/main" id="{C8ED7597-60F6-AB21-0631-CCC3CF911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37845" y="3197146"/>
            <a:ext cx="1060450" cy="29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8" name="Picture 16" descr="Oraclelinux - Official Image | Docker Hub">
            <a:extLst>
              <a:ext uri="{FF2B5EF4-FFF2-40B4-BE49-F238E27FC236}">
                <a16:creationId xmlns:a16="http://schemas.microsoft.com/office/drawing/2014/main" id="{5611BD91-22C6-6E46-731F-7250F52B3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31470" y="3742366"/>
            <a:ext cx="1473200" cy="58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0" name="Picture 18">
            <a:extLst>
              <a:ext uri="{FF2B5EF4-FFF2-40B4-BE49-F238E27FC236}">
                <a16:creationId xmlns:a16="http://schemas.microsoft.com/office/drawing/2014/main" id="{FBBFC9C3-6080-9D45-17D1-9C8106037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69466" y="1705888"/>
            <a:ext cx="1878711" cy="716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2" name="Picture 20" descr="Desmistificando o Nginx: parte 1 | Thiago Alexandria">
            <a:extLst>
              <a:ext uri="{FF2B5EF4-FFF2-40B4-BE49-F238E27FC236}">
                <a16:creationId xmlns:a16="http://schemas.microsoft.com/office/drawing/2014/main" id="{8976338B-990D-8EE0-263B-2F5A45D82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5707" y="2501246"/>
            <a:ext cx="1735984" cy="6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168;p3">
            <a:extLst>
              <a:ext uri="{FF2B5EF4-FFF2-40B4-BE49-F238E27FC236}">
                <a16:creationId xmlns:a16="http://schemas.microsoft.com/office/drawing/2014/main" id="{CB23DF2E-2C7A-3B6E-5686-CC1B6FE6B894}"/>
              </a:ext>
            </a:extLst>
          </p:cNvPr>
          <p:cNvSpPr txBox="1"/>
          <p:nvPr/>
        </p:nvSpPr>
        <p:spPr>
          <a:xfrm>
            <a:off x="759773" y="1191337"/>
            <a:ext cx="3044897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 Operacional</a:t>
            </a:r>
          </a:p>
        </p:txBody>
      </p:sp>
      <p:sp>
        <p:nvSpPr>
          <p:cNvPr id="22" name="Google Shape;168;p3">
            <a:extLst>
              <a:ext uri="{FF2B5EF4-FFF2-40B4-BE49-F238E27FC236}">
                <a16:creationId xmlns:a16="http://schemas.microsoft.com/office/drawing/2014/main" id="{B1B2228B-1311-A7FA-4077-6E3B425AA7D7}"/>
              </a:ext>
            </a:extLst>
          </p:cNvPr>
          <p:cNvSpPr txBox="1"/>
          <p:nvPr/>
        </p:nvSpPr>
        <p:spPr>
          <a:xfrm>
            <a:off x="3986374" y="1191337"/>
            <a:ext cx="3044897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 Web</a:t>
            </a:r>
          </a:p>
        </p:txBody>
      </p:sp>
    </p:spTree>
    <p:extLst>
      <p:ext uri="{BB962C8B-B14F-4D97-AF65-F5344CB8AC3E}">
        <p14:creationId xmlns:p14="http://schemas.microsoft.com/office/powerpoint/2010/main" val="2023354572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458" name="Picture 2" descr="Computer Servers Computer Icons Web Server Image Server - Clipart Server -  Png Download - Full Size Clipart (#79134) - PinClipart">
            <a:extLst>
              <a:ext uri="{FF2B5EF4-FFF2-40B4-BE49-F238E27FC236}">
                <a16:creationId xmlns:a16="http://schemas.microsoft.com/office/drawing/2014/main" id="{C38C416D-9F06-A076-518B-1188C5A9C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0" y="834465"/>
            <a:ext cx="2324488" cy="359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EB740C81-BC0F-534A-FA19-2047025F7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17952" y="2381250"/>
            <a:ext cx="1168660" cy="39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0" descr="Desmistificando o Nginx: parte 1 | Thiago Alexandria">
            <a:extLst>
              <a:ext uri="{FF2B5EF4-FFF2-40B4-BE49-F238E27FC236}">
                <a16:creationId xmlns:a16="http://schemas.microsoft.com/office/drawing/2014/main" id="{A82E8309-58D9-3972-12E5-2C7F3D6A9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64587" y="2980110"/>
            <a:ext cx="1122025" cy="44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85248D4B-E2F8-6ACE-10EA-7A08511085B5}"/>
              </a:ext>
            </a:extLst>
          </p:cNvPr>
          <p:cNvCxnSpPr/>
          <p:nvPr/>
        </p:nvCxnSpPr>
        <p:spPr>
          <a:xfrm>
            <a:off x="704563" y="2374905"/>
            <a:ext cx="3263900" cy="0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C6160BA8-6D9D-03EF-E270-C687A946DA40}"/>
              </a:ext>
            </a:extLst>
          </p:cNvPr>
          <p:cNvCxnSpPr/>
          <p:nvPr/>
        </p:nvCxnSpPr>
        <p:spPr>
          <a:xfrm flipH="1">
            <a:off x="704563" y="2838455"/>
            <a:ext cx="3263900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Google Shape;168;p3">
            <a:extLst>
              <a:ext uri="{FF2B5EF4-FFF2-40B4-BE49-F238E27FC236}">
                <a16:creationId xmlns:a16="http://schemas.microsoft.com/office/drawing/2014/main" id="{A563C3E1-C15F-1DE6-F98F-A525C73ACA74}"/>
              </a:ext>
            </a:extLst>
          </p:cNvPr>
          <p:cNvSpPr txBox="1"/>
          <p:nvPr/>
        </p:nvSpPr>
        <p:spPr>
          <a:xfrm>
            <a:off x="495013" y="3186002"/>
            <a:ext cx="3683000" cy="23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HTML, CSS, Javascript, Imagens, Texto…</a:t>
            </a:r>
          </a:p>
        </p:txBody>
      </p:sp>
      <p:sp>
        <p:nvSpPr>
          <p:cNvPr id="25" name="Google Shape;168;p3">
            <a:extLst>
              <a:ext uri="{FF2B5EF4-FFF2-40B4-BE49-F238E27FC236}">
                <a16:creationId xmlns:a16="http://schemas.microsoft.com/office/drawing/2014/main" id="{D6B6A077-6FA9-76F9-6B45-1EF94B1EED1A}"/>
              </a:ext>
            </a:extLst>
          </p:cNvPr>
          <p:cNvSpPr txBox="1"/>
          <p:nvPr/>
        </p:nvSpPr>
        <p:spPr>
          <a:xfrm>
            <a:off x="704563" y="2027128"/>
            <a:ext cx="3107079" cy="23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Requisição HTTP</a:t>
            </a:r>
          </a:p>
        </p:txBody>
      </p:sp>
    </p:spTree>
    <p:extLst>
      <p:ext uri="{BB962C8B-B14F-4D97-AF65-F5344CB8AC3E}">
        <p14:creationId xmlns:p14="http://schemas.microsoft.com/office/powerpoint/2010/main" val="3687112545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5;p5">
            <a:extLst>
              <a:ext uri="{FF2B5EF4-FFF2-40B4-BE49-F238E27FC236}">
                <a16:creationId xmlns:a16="http://schemas.microsoft.com/office/drawing/2014/main" id="{07C59860-058B-AA6D-4CB8-57D73F6479C9}"/>
              </a:ext>
            </a:extLst>
          </p:cNvPr>
          <p:cNvSpPr txBox="1"/>
          <p:nvPr/>
        </p:nvSpPr>
        <p:spPr>
          <a:xfrm>
            <a:off x="423783" y="1602175"/>
            <a:ext cx="8296434" cy="124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 por que preciso saber sobre isso?</a:t>
            </a:r>
            <a:endParaRPr lang="en-US" sz="32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43946481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Vamos conhecer outros tipos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03 – O que são </a:t>
            </a:r>
            <a:r>
              <a:rPr lang="en-US" sz="2400" b="1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servidores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2259992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3162" y="1306654"/>
            <a:ext cx="2361496" cy="236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1635052" y="4025291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sp>
        <p:nvSpPr>
          <p:cNvPr id="17" name="Google Shape;168;p3">
            <a:extLst>
              <a:ext uri="{FF2B5EF4-FFF2-40B4-BE49-F238E27FC236}">
                <a16:creationId xmlns:a16="http://schemas.microsoft.com/office/drawing/2014/main" id="{9B98E418-DF73-D99A-5561-AC3918CFD995}"/>
              </a:ext>
            </a:extLst>
          </p:cNvPr>
          <p:cNvSpPr txBox="1"/>
          <p:nvPr/>
        </p:nvSpPr>
        <p:spPr>
          <a:xfrm>
            <a:off x="3657632" y="1383625"/>
            <a:ext cx="4210018" cy="237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Arquivos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Segurança (Firewall)</a:t>
            </a:r>
          </a:p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Streaming</a:t>
            </a:r>
          </a:p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E-mail</a:t>
            </a:r>
          </a:p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1663129207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8853" y="218570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24263" y="2224394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8853" y="885767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00776" y="3669777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97109" y="1513534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/>
          <p:nvPr/>
        </p:nvCxnSpPr>
        <p:spPr>
          <a:xfrm flipV="1">
            <a:off x="2484573" y="3199493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/>
          <p:nvPr/>
        </p:nvCxnSpPr>
        <p:spPr>
          <a:xfrm>
            <a:off x="2568625" y="2757661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/>
          <p:nvPr/>
        </p:nvCxnSpPr>
        <p:spPr>
          <a:xfrm flipH="1" flipV="1">
            <a:off x="2568625" y="1654081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/>
          <p:nvPr/>
        </p:nvCxnSpPr>
        <p:spPr>
          <a:xfrm flipH="1">
            <a:off x="2551060" y="3398779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/>
          <p:nvPr/>
        </p:nvCxnSpPr>
        <p:spPr>
          <a:xfrm flipH="1">
            <a:off x="2561562" y="2932318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173055" y="280929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3568816" y="3619836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Proxy</a:t>
            </a:r>
          </a:p>
        </p:txBody>
      </p:sp>
      <p:pic>
        <p:nvPicPr>
          <p:cNvPr id="17" name="Picture 6" descr="Globe icon - Icons8 Flat Color Icons">
            <a:extLst>
              <a:ext uri="{FF2B5EF4-FFF2-40B4-BE49-F238E27FC236}">
                <a16:creationId xmlns:a16="http://schemas.microsoft.com/office/drawing/2014/main" id="{CC8590B1-A224-C63B-C50A-4EC1D741F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70259" y="2343508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02414" y="2202868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94B5F9F-078C-9445-C730-266C948694EF}"/>
              </a:ext>
            </a:extLst>
          </p:cNvPr>
          <p:cNvCxnSpPr/>
          <p:nvPr/>
        </p:nvCxnSpPr>
        <p:spPr>
          <a:xfrm>
            <a:off x="6794500" y="2756653"/>
            <a:ext cx="92902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796EC-55E0-0C7D-0CD6-674F2E9F4A16}"/>
              </a:ext>
            </a:extLst>
          </p:cNvPr>
          <p:cNvCxnSpPr/>
          <p:nvPr/>
        </p:nvCxnSpPr>
        <p:spPr>
          <a:xfrm flipH="1">
            <a:off x="6794500" y="2932318"/>
            <a:ext cx="92902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0693BD9D-45AE-44F5-757F-AECB1DA973FF}"/>
              </a:ext>
            </a:extLst>
          </p:cNvPr>
          <p:cNvSpPr txBox="1"/>
          <p:nvPr/>
        </p:nvSpPr>
        <p:spPr>
          <a:xfrm>
            <a:off x="5475891" y="2207836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1FD1ECC6-48CF-1169-4081-99431E23BB07}"/>
              </a:ext>
            </a:extLst>
          </p:cNvPr>
          <p:cNvCxnSpPr/>
          <p:nvPr/>
        </p:nvCxnSpPr>
        <p:spPr>
          <a:xfrm>
            <a:off x="4672761" y="2756653"/>
            <a:ext cx="85437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E53C4401-FF0A-97AB-6463-03984EF5AE02}"/>
              </a:ext>
            </a:extLst>
          </p:cNvPr>
          <p:cNvCxnSpPr/>
          <p:nvPr/>
        </p:nvCxnSpPr>
        <p:spPr>
          <a:xfrm flipH="1">
            <a:off x="4672761" y="2932318"/>
            <a:ext cx="85437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207350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8853" y="218570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8853" y="885767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00776" y="3669777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97109" y="1513534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/>
          <p:nvPr/>
        </p:nvCxnSpPr>
        <p:spPr>
          <a:xfrm flipV="1">
            <a:off x="2484573" y="3199493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/>
          <p:nvPr/>
        </p:nvCxnSpPr>
        <p:spPr>
          <a:xfrm>
            <a:off x="2568625" y="2757661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/>
          <p:nvPr/>
        </p:nvCxnSpPr>
        <p:spPr>
          <a:xfrm flipH="1" flipV="1">
            <a:off x="2568625" y="1654081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/>
          <p:nvPr/>
        </p:nvCxnSpPr>
        <p:spPr>
          <a:xfrm flipH="1">
            <a:off x="2551060" y="3398779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/>
          <p:nvPr/>
        </p:nvCxnSpPr>
        <p:spPr>
          <a:xfrm flipH="1">
            <a:off x="2561562" y="2932318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173055" y="280929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3568816" y="3485651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Firewall</a:t>
            </a:r>
          </a:p>
        </p:txBody>
      </p:sp>
      <p:pic>
        <p:nvPicPr>
          <p:cNvPr id="17" name="Picture 6" descr="Globe icon - Icons8 Flat Color Icons">
            <a:extLst>
              <a:ext uri="{FF2B5EF4-FFF2-40B4-BE49-F238E27FC236}">
                <a16:creationId xmlns:a16="http://schemas.microsoft.com/office/drawing/2014/main" id="{CC8590B1-A224-C63B-C50A-4EC1D741F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70259" y="2343508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02414" y="2202868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94B5F9F-078C-9445-C730-266C948694EF}"/>
              </a:ext>
            </a:extLst>
          </p:cNvPr>
          <p:cNvCxnSpPr/>
          <p:nvPr/>
        </p:nvCxnSpPr>
        <p:spPr>
          <a:xfrm>
            <a:off x="6794500" y="2756653"/>
            <a:ext cx="92902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796EC-55E0-0C7D-0CD6-674F2E9F4A16}"/>
              </a:ext>
            </a:extLst>
          </p:cNvPr>
          <p:cNvCxnSpPr/>
          <p:nvPr/>
        </p:nvCxnSpPr>
        <p:spPr>
          <a:xfrm flipH="1">
            <a:off x="6794500" y="2932318"/>
            <a:ext cx="92902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0693BD9D-45AE-44F5-757F-AECB1DA973FF}"/>
              </a:ext>
            </a:extLst>
          </p:cNvPr>
          <p:cNvSpPr txBox="1"/>
          <p:nvPr/>
        </p:nvSpPr>
        <p:spPr>
          <a:xfrm>
            <a:off x="5475891" y="2207836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1FD1ECC6-48CF-1169-4081-99431E23BB07}"/>
              </a:ext>
            </a:extLst>
          </p:cNvPr>
          <p:cNvCxnSpPr/>
          <p:nvPr/>
        </p:nvCxnSpPr>
        <p:spPr>
          <a:xfrm>
            <a:off x="4672761" y="2756653"/>
            <a:ext cx="85437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E53C4401-FF0A-97AB-6463-03984EF5AE02}"/>
              </a:ext>
            </a:extLst>
          </p:cNvPr>
          <p:cNvCxnSpPr/>
          <p:nvPr/>
        </p:nvCxnSpPr>
        <p:spPr>
          <a:xfrm flipH="1">
            <a:off x="4672761" y="2932318"/>
            <a:ext cx="85437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0482" name="Picture 2" descr="Firewall Vector Art, Icons, and Graphics for Free Download">
            <a:extLst>
              <a:ext uri="{FF2B5EF4-FFF2-40B4-BE49-F238E27FC236}">
                <a16:creationId xmlns:a16="http://schemas.microsoft.com/office/drawing/2014/main" id="{0799A642-9B4D-4817-8257-098A64A1D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04422" y="2306992"/>
            <a:ext cx="1066296" cy="106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21048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8853" y="218570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8853" y="885767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00776" y="3669777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97109" y="1513534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/>
          <p:nvPr/>
        </p:nvCxnSpPr>
        <p:spPr>
          <a:xfrm flipV="1">
            <a:off x="2484573" y="3199493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/>
          <p:nvPr/>
        </p:nvCxnSpPr>
        <p:spPr>
          <a:xfrm>
            <a:off x="2568625" y="2757661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/>
          <p:nvPr/>
        </p:nvCxnSpPr>
        <p:spPr>
          <a:xfrm flipH="1" flipV="1">
            <a:off x="2568625" y="1654081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/>
          <p:nvPr/>
        </p:nvCxnSpPr>
        <p:spPr>
          <a:xfrm flipH="1">
            <a:off x="2551060" y="3398779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/>
          <p:nvPr/>
        </p:nvCxnSpPr>
        <p:spPr>
          <a:xfrm flipH="1">
            <a:off x="2561562" y="2932318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173055" y="280929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17" name="Picture 6" descr="Globe icon - Icons8 Flat Color Icons">
            <a:extLst>
              <a:ext uri="{FF2B5EF4-FFF2-40B4-BE49-F238E27FC236}">
                <a16:creationId xmlns:a16="http://schemas.microsoft.com/office/drawing/2014/main" id="{CC8590B1-A224-C63B-C50A-4EC1D741F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46023" y="2388020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78178" y="2247380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94B5F9F-078C-9445-C730-266C948694EF}"/>
              </a:ext>
            </a:extLst>
          </p:cNvPr>
          <p:cNvCxnSpPr/>
          <p:nvPr/>
        </p:nvCxnSpPr>
        <p:spPr>
          <a:xfrm>
            <a:off x="4870264" y="2801165"/>
            <a:ext cx="92902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796EC-55E0-0C7D-0CD6-674F2E9F4A16}"/>
              </a:ext>
            </a:extLst>
          </p:cNvPr>
          <p:cNvCxnSpPr/>
          <p:nvPr/>
        </p:nvCxnSpPr>
        <p:spPr>
          <a:xfrm flipH="1">
            <a:off x="4870264" y="2976830"/>
            <a:ext cx="92902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0693BD9D-45AE-44F5-757F-AECB1DA973FF}"/>
              </a:ext>
            </a:extLst>
          </p:cNvPr>
          <p:cNvSpPr txBox="1"/>
          <p:nvPr/>
        </p:nvSpPr>
        <p:spPr>
          <a:xfrm>
            <a:off x="3551655" y="2252348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7CEC230E-B2C5-4B40-1A34-6AFEE71036B7}"/>
              </a:ext>
            </a:extLst>
          </p:cNvPr>
          <p:cNvSpPr txBox="1"/>
          <p:nvPr/>
        </p:nvSpPr>
        <p:spPr>
          <a:xfrm>
            <a:off x="5678178" y="3613439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Web Server</a:t>
            </a:r>
          </a:p>
        </p:txBody>
      </p:sp>
    </p:spTree>
    <p:extLst>
      <p:ext uri="{BB962C8B-B14F-4D97-AF65-F5344CB8AC3E}">
        <p14:creationId xmlns:p14="http://schemas.microsoft.com/office/powerpoint/2010/main" val="718757538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8853" y="218570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8853" y="885767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00776" y="3669777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97109" y="1513534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/>
          <p:nvPr/>
        </p:nvCxnSpPr>
        <p:spPr>
          <a:xfrm flipV="1">
            <a:off x="2484573" y="3199493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/>
          <p:nvPr/>
        </p:nvCxnSpPr>
        <p:spPr>
          <a:xfrm>
            <a:off x="2568625" y="2757661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/>
          <p:nvPr/>
        </p:nvCxnSpPr>
        <p:spPr>
          <a:xfrm flipH="1" flipV="1">
            <a:off x="2568625" y="1654081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/>
          <p:nvPr/>
        </p:nvCxnSpPr>
        <p:spPr>
          <a:xfrm flipH="1">
            <a:off x="2551060" y="3398779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/>
          <p:nvPr/>
        </p:nvCxnSpPr>
        <p:spPr>
          <a:xfrm flipH="1">
            <a:off x="2561562" y="2932318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173055" y="280929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17" name="Picture 6" descr="Globe icon - Icons8 Flat Color Icons">
            <a:extLst>
              <a:ext uri="{FF2B5EF4-FFF2-40B4-BE49-F238E27FC236}">
                <a16:creationId xmlns:a16="http://schemas.microsoft.com/office/drawing/2014/main" id="{CC8590B1-A224-C63B-C50A-4EC1D741F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46023" y="2388020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78178" y="2247380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94B5F9F-078C-9445-C730-266C948694EF}"/>
              </a:ext>
            </a:extLst>
          </p:cNvPr>
          <p:cNvCxnSpPr/>
          <p:nvPr/>
        </p:nvCxnSpPr>
        <p:spPr>
          <a:xfrm>
            <a:off x="4870264" y="2801165"/>
            <a:ext cx="92902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796EC-55E0-0C7D-0CD6-674F2E9F4A16}"/>
              </a:ext>
            </a:extLst>
          </p:cNvPr>
          <p:cNvCxnSpPr/>
          <p:nvPr/>
        </p:nvCxnSpPr>
        <p:spPr>
          <a:xfrm flipH="1">
            <a:off x="4870264" y="2976830"/>
            <a:ext cx="92902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0693BD9D-45AE-44F5-757F-AECB1DA973FF}"/>
              </a:ext>
            </a:extLst>
          </p:cNvPr>
          <p:cNvSpPr txBox="1"/>
          <p:nvPr/>
        </p:nvSpPr>
        <p:spPr>
          <a:xfrm>
            <a:off x="3551655" y="2252348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7CEC230E-B2C5-4B40-1A34-6AFEE71036B7}"/>
              </a:ext>
            </a:extLst>
          </p:cNvPr>
          <p:cNvSpPr txBox="1"/>
          <p:nvPr/>
        </p:nvSpPr>
        <p:spPr>
          <a:xfrm>
            <a:off x="5678178" y="3613439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E-mail Server</a:t>
            </a:r>
          </a:p>
        </p:txBody>
      </p:sp>
      <p:pic>
        <p:nvPicPr>
          <p:cNvPr id="22530" name="Picture 2" descr="Ícones de computador Endereço de e-mail Gmail Google Drive, conveniente e  rápido, azul, ângulo png | PNGEgg">
            <a:extLst>
              <a:ext uri="{FF2B5EF4-FFF2-40B4-BE49-F238E27FC236}">
                <a16:creationId xmlns:a16="http://schemas.microsoft.com/office/drawing/2014/main" id="{F9A79E0D-590A-8014-72F7-75B57C01A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4619" y="3024067"/>
            <a:ext cx="435815" cy="43527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86757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computadores</a:t>
            </a:r>
            <a:endParaRPr sz="240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90C1F393-E4E9-DBCE-2105-E8AB6FE988C4}"/>
              </a:ext>
            </a:extLst>
          </p:cNvPr>
          <p:cNvSpPr txBox="1"/>
          <p:nvPr/>
        </p:nvSpPr>
        <p:spPr>
          <a:xfrm>
            <a:off x="296582" y="615974"/>
            <a:ext cx="343497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1a geração</a:t>
            </a:r>
            <a:endParaRPr sz="32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6" name="Picture 2" descr="Matriz de precoce Aceno com a cabeça harvard mark i computer amante Expor  cúpula">
            <a:extLst>
              <a:ext uri="{FF2B5EF4-FFF2-40B4-BE49-F238E27FC236}">
                <a16:creationId xmlns:a16="http://schemas.microsoft.com/office/drawing/2014/main" id="{D0699635-2B3E-DF18-C69A-AF827E797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5199" y="1489418"/>
            <a:ext cx="4902907" cy="275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68;p3">
            <a:extLst>
              <a:ext uri="{FF2B5EF4-FFF2-40B4-BE49-F238E27FC236}">
                <a16:creationId xmlns:a16="http://schemas.microsoft.com/office/drawing/2014/main" id="{AA7C6D4D-D7F2-C228-E9C4-1460B01A1327}"/>
              </a:ext>
            </a:extLst>
          </p:cNvPr>
          <p:cNvSpPr txBox="1"/>
          <p:nvPr/>
        </p:nvSpPr>
        <p:spPr>
          <a:xfrm>
            <a:off x="2616200" y="4240152"/>
            <a:ext cx="3162300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algn="just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Harvard Mark I (1944)</a:t>
            </a:r>
          </a:p>
        </p:txBody>
      </p:sp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68362" y="2242255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68362" y="942313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60285" y="3726323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56618" y="1570080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/>
          <p:nvPr/>
        </p:nvCxnSpPr>
        <p:spPr>
          <a:xfrm flipV="1">
            <a:off x="2444082" y="3256039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/>
          <p:nvPr/>
        </p:nvCxnSpPr>
        <p:spPr>
          <a:xfrm>
            <a:off x="2528134" y="2814207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/>
          <p:nvPr/>
        </p:nvCxnSpPr>
        <p:spPr>
          <a:xfrm flipH="1" flipV="1">
            <a:off x="2528134" y="1710627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/>
          <p:nvPr/>
        </p:nvCxnSpPr>
        <p:spPr>
          <a:xfrm flipH="1">
            <a:off x="2510569" y="3455325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/>
          <p:nvPr/>
        </p:nvCxnSpPr>
        <p:spPr>
          <a:xfrm flipH="1">
            <a:off x="2521071" y="2988864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246761" y="2799415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17" name="Picture 6" descr="Globe icon - Icons8 Flat Color Icons">
            <a:extLst>
              <a:ext uri="{FF2B5EF4-FFF2-40B4-BE49-F238E27FC236}">
                <a16:creationId xmlns:a16="http://schemas.microsoft.com/office/drawing/2014/main" id="{CC8590B1-A224-C63B-C50A-4EC1D741F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5532" y="2444566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37687" y="2303926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94B5F9F-078C-9445-C730-266C948694EF}"/>
              </a:ext>
            </a:extLst>
          </p:cNvPr>
          <p:cNvCxnSpPr/>
          <p:nvPr/>
        </p:nvCxnSpPr>
        <p:spPr>
          <a:xfrm>
            <a:off x="4829773" y="2857711"/>
            <a:ext cx="92902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796EC-55E0-0C7D-0CD6-674F2E9F4A16}"/>
              </a:ext>
            </a:extLst>
          </p:cNvPr>
          <p:cNvCxnSpPr/>
          <p:nvPr/>
        </p:nvCxnSpPr>
        <p:spPr>
          <a:xfrm flipH="1">
            <a:off x="4829773" y="3033376"/>
            <a:ext cx="92902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0693BD9D-45AE-44F5-757F-AECB1DA973FF}"/>
              </a:ext>
            </a:extLst>
          </p:cNvPr>
          <p:cNvSpPr txBox="1"/>
          <p:nvPr/>
        </p:nvSpPr>
        <p:spPr>
          <a:xfrm>
            <a:off x="3528985" y="2306890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7CEC230E-B2C5-4B40-1A34-6AFEE71036B7}"/>
              </a:ext>
            </a:extLst>
          </p:cNvPr>
          <p:cNvSpPr txBox="1"/>
          <p:nvPr/>
        </p:nvSpPr>
        <p:spPr>
          <a:xfrm>
            <a:off x="5329689" y="3743760"/>
            <a:ext cx="1941379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Application Server</a:t>
            </a:r>
          </a:p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Web Server</a:t>
            </a:r>
          </a:p>
        </p:txBody>
      </p:sp>
      <p:pic>
        <p:nvPicPr>
          <p:cNvPr id="2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5B7C4FBB-EF14-BD04-435E-53DF9FDEC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71068" y="1087039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FEB278E6-9550-A88E-AE12-8F8DF86EC174}"/>
              </a:ext>
            </a:extLst>
          </p:cNvPr>
          <p:cNvCxnSpPr/>
          <p:nvPr/>
        </p:nvCxnSpPr>
        <p:spPr>
          <a:xfrm flipV="1">
            <a:off x="6679614" y="2011974"/>
            <a:ext cx="568786" cy="35470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E649DA77-FDC8-0386-8F71-2BC08733FEC7}"/>
              </a:ext>
            </a:extLst>
          </p:cNvPr>
          <p:cNvCxnSpPr/>
          <p:nvPr/>
        </p:nvCxnSpPr>
        <p:spPr>
          <a:xfrm flipH="1">
            <a:off x="6807432" y="2189327"/>
            <a:ext cx="546749" cy="361282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9" name="Google Shape;168;p3">
            <a:extLst>
              <a:ext uri="{FF2B5EF4-FFF2-40B4-BE49-F238E27FC236}">
                <a16:creationId xmlns:a16="http://schemas.microsoft.com/office/drawing/2014/main" id="{6A073A5A-AC34-1B3C-E8EF-EB57428D8A69}"/>
              </a:ext>
            </a:extLst>
          </p:cNvPr>
          <p:cNvSpPr txBox="1"/>
          <p:nvPr/>
        </p:nvSpPr>
        <p:spPr>
          <a:xfrm>
            <a:off x="7269118" y="2573905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Database Server</a:t>
            </a:r>
          </a:p>
        </p:txBody>
      </p:sp>
      <p:sp>
        <p:nvSpPr>
          <p:cNvPr id="31" name="Cilindro 30">
            <a:extLst>
              <a:ext uri="{FF2B5EF4-FFF2-40B4-BE49-F238E27FC236}">
                <a16:creationId xmlns:a16="http://schemas.microsoft.com/office/drawing/2014/main" id="{ACD23C79-F603-FA06-A517-22911B9050EF}"/>
              </a:ext>
            </a:extLst>
          </p:cNvPr>
          <p:cNvSpPr/>
          <p:nvPr/>
        </p:nvSpPr>
        <p:spPr>
          <a:xfrm>
            <a:off x="8081258" y="1893242"/>
            <a:ext cx="292002" cy="361282"/>
          </a:xfrm>
          <a:prstGeom prst="can">
            <a:avLst>
              <a:gd name="adj" fmla="val 408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5228639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4712" y="2063834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4712" y="763892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66635" y="3547902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62968" y="1391659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/>
          <p:nvPr/>
        </p:nvCxnSpPr>
        <p:spPr>
          <a:xfrm flipV="1">
            <a:off x="2450432" y="3077618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/>
          <p:nvPr/>
        </p:nvCxnSpPr>
        <p:spPr>
          <a:xfrm>
            <a:off x="2534484" y="2635786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/>
          <p:nvPr/>
        </p:nvCxnSpPr>
        <p:spPr>
          <a:xfrm flipH="1" flipV="1">
            <a:off x="2534484" y="1532206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/>
          <p:nvPr/>
        </p:nvCxnSpPr>
        <p:spPr>
          <a:xfrm flipH="1">
            <a:off x="2516919" y="3276904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/>
          <p:nvPr/>
        </p:nvCxnSpPr>
        <p:spPr>
          <a:xfrm flipH="1">
            <a:off x="2527421" y="2810443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253111" y="2620994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78291" y="2063834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7CEC230E-B2C5-4B40-1A34-6AFEE71036B7}"/>
              </a:ext>
            </a:extLst>
          </p:cNvPr>
          <p:cNvSpPr txBox="1"/>
          <p:nvPr/>
        </p:nvSpPr>
        <p:spPr>
          <a:xfrm>
            <a:off x="3751316" y="3404109"/>
            <a:ext cx="1941379" cy="46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Application Server</a:t>
            </a:r>
          </a:p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Web Server</a:t>
            </a:r>
          </a:p>
        </p:txBody>
      </p:sp>
      <p:pic>
        <p:nvPicPr>
          <p:cNvPr id="2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5B7C4FBB-EF14-BD04-435E-53DF9FDEC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95019" y="852645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FEB278E6-9550-A88E-AE12-8F8DF86EC174}"/>
              </a:ext>
            </a:extLst>
          </p:cNvPr>
          <p:cNvCxnSpPr/>
          <p:nvPr/>
        </p:nvCxnSpPr>
        <p:spPr>
          <a:xfrm flipV="1">
            <a:off x="4803565" y="1777580"/>
            <a:ext cx="568786" cy="35470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E649DA77-FDC8-0386-8F71-2BC08733FEC7}"/>
              </a:ext>
            </a:extLst>
          </p:cNvPr>
          <p:cNvCxnSpPr/>
          <p:nvPr/>
        </p:nvCxnSpPr>
        <p:spPr>
          <a:xfrm flipH="1">
            <a:off x="4931383" y="1954933"/>
            <a:ext cx="546749" cy="361282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9" name="Google Shape;168;p3">
            <a:extLst>
              <a:ext uri="{FF2B5EF4-FFF2-40B4-BE49-F238E27FC236}">
                <a16:creationId xmlns:a16="http://schemas.microsoft.com/office/drawing/2014/main" id="{6A073A5A-AC34-1B3C-E8EF-EB57428D8A69}"/>
              </a:ext>
            </a:extLst>
          </p:cNvPr>
          <p:cNvSpPr txBox="1"/>
          <p:nvPr/>
        </p:nvSpPr>
        <p:spPr>
          <a:xfrm>
            <a:off x="5393069" y="2339511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Database Server</a:t>
            </a:r>
          </a:p>
        </p:txBody>
      </p:sp>
      <p:sp>
        <p:nvSpPr>
          <p:cNvPr id="31" name="Cilindro 30">
            <a:extLst>
              <a:ext uri="{FF2B5EF4-FFF2-40B4-BE49-F238E27FC236}">
                <a16:creationId xmlns:a16="http://schemas.microsoft.com/office/drawing/2014/main" id="{ACD23C79-F603-FA06-A517-22911B9050EF}"/>
              </a:ext>
            </a:extLst>
          </p:cNvPr>
          <p:cNvSpPr/>
          <p:nvPr/>
        </p:nvSpPr>
        <p:spPr>
          <a:xfrm>
            <a:off x="6205209" y="1658848"/>
            <a:ext cx="292002" cy="361282"/>
          </a:xfrm>
          <a:prstGeom prst="can">
            <a:avLst>
              <a:gd name="adj" fmla="val 408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32" name="Google Shape;168;p3">
            <a:extLst>
              <a:ext uri="{FF2B5EF4-FFF2-40B4-BE49-F238E27FC236}">
                <a16:creationId xmlns:a16="http://schemas.microsoft.com/office/drawing/2014/main" id="{24280D30-1130-4676-EF71-9E40946B472A}"/>
              </a:ext>
            </a:extLst>
          </p:cNvPr>
          <p:cNvSpPr txBox="1"/>
          <p:nvPr/>
        </p:nvSpPr>
        <p:spPr>
          <a:xfrm>
            <a:off x="3605980" y="4114679"/>
            <a:ext cx="2328042" cy="46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 Web sem internet, chamamos de </a:t>
            </a:r>
            <a:r>
              <a:rPr lang="en-US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Intranet</a:t>
            </a:r>
          </a:p>
        </p:txBody>
      </p:sp>
    </p:spTree>
    <p:extLst>
      <p:ext uri="{BB962C8B-B14F-4D97-AF65-F5344CB8AC3E}">
        <p14:creationId xmlns:p14="http://schemas.microsoft.com/office/powerpoint/2010/main" val="1385381972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4712" y="2063834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4712" y="763892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66635" y="3547902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62968" y="1391659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/>
          <p:nvPr/>
        </p:nvCxnSpPr>
        <p:spPr>
          <a:xfrm flipV="1">
            <a:off x="2450432" y="3077618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/>
          <p:nvPr/>
        </p:nvCxnSpPr>
        <p:spPr>
          <a:xfrm>
            <a:off x="2534484" y="2635786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/>
          <p:nvPr/>
        </p:nvCxnSpPr>
        <p:spPr>
          <a:xfrm flipH="1" flipV="1">
            <a:off x="2534484" y="1532206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/>
          <p:nvPr/>
        </p:nvCxnSpPr>
        <p:spPr>
          <a:xfrm flipH="1">
            <a:off x="2516919" y="3276904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/>
          <p:nvPr/>
        </p:nvCxnSpPr>
        <p:spPr>
          <a:xfrm flipH="1">
            <a:off x="2527421" y="2810443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253111" y="2620994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33117" y="2177481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7CEC230E-B2C5-4B40-1A34-6AFEE71036B7}"/>
              </a:ext>
            </a:extLst>
          </p:cNvPr>
          <p:cNvSpPr txBox="1"/>
          <p:nvPr/>
        </p:nvSpPr>
        <p:spPr>
          <a:xfrm>
            <a:off x="3039234" y="3553220"/>
            <a:ext cx="2328042" cy="46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DNS</a:t>
            </a:r>
          </a:p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(Domain Name Service)</a:t>
            </a:r>
          </a:p>
        </p:txBody>
      </p:sp>
      <p:pic>
        <p:nvPicPr>
          <p:cNvPr id="3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2F74D3C7-E83C-4910-62FD-DE5A5828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47509" y="673579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C7DDF216-2D50-B058-C1E0-7431DB116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33285" y="2177481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72BAF8ED-5FCE-36EC-10E6-A62C0069B9E6}"/>
              </a:ext>
            </a:extLst>
          </p:cNvPr>
          <p:cNvCxnSpPr/>
          <p:nvPr/>
        </p:nvCxnSpPr>
        <p:spPr>
          <a:xfrm flipV="1">
            <a:off x="4774548" y="1490982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37451B1B-921A-0A2D-E8F1-8E0EDBF3093D}"/>
              </a:ext>
            </a:extLst>
          </p:cNvPr>
          <p:cNvCxnSpPr/>
          <p:nvPr/>
        </p:nvCxnSpPr>
        <p:spPr>
          <a:xfrm flipH="1">
            <a:off x="4841035" y="1690268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5195B156-8904-30F3-773A-3801F2504383}"/>
              </a:ext>
            </a:extLst>
          </p:cNvPr>
          <p:cNvCxnSpPr/>
          <p:nvPr/>
        </p:nvCxnSpPr>
        <p:spPr>
          <a:xfrm>
            <a:off x="4882824" y="2724686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39807BF2-227E-7450-7EBE-3706D3B11486}"/>
              </a:ext>
            </a:extLst>
          </p:cNvPr>
          <p:cNvCxnSpPr/>
          <p:nvPr/>
        </p:nvCxnSpPr>
        <p:spPr>
          <a:xfrm flipH="1">
            <a:off x="4875761" y="2899343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1" name="Google Shape;168;p3">
            <a:extLst>
              <a:ext uri="{FF2B5EF4-FFF2-40B4-BE49-F238E27FC236}">
                <a16:creationId xmlns:a16="http://schemas.microsoft.com/office/drawing/2014/main" id="{B30D35D1-C48F-5899-65AC-2F630EF4B188}"/>
              </a:ext>
            </a:extLst>
          </p:cNvPr>
          <p:cNvSpPr txBox="1"/>
          <p:nvPr/>
        </p:nvSpPr>
        <p:spPr>
          <a:xfrm>
            <a:off x="2837270" y="1227989"/>
            <a:ext cx="2812494" cy="46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portal.dio.me = 89.12.**.29</a:t>
            </a:r>
          </a:p>
        </p:txBody>
      </p:sp>
    </p:spTree>
    <p:extLst>
      <p:ext uri="{BB962C8B-B14F-4D97-AF65-F5344CB8AC3E}">
        <p14:creationId xmlns:p14="http://schemas.microsoft.com/office/powerpoint/2010/main" val="2166930482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454D932-98C1-0E99-8EB3-8BFDBF8C2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20" y="1705370"/>
            <a:ext cx="2919663" cy="1066800"/>
          </a:xfrm>
          <a:prstGeom prst="rect">
            <a:avLst/>
          </a:prstGeom>
        </p:spPr>
      </p:pic>
      <p:sp>
        <p:nvSpPr>
          <p:cNvPr id="28" name="Google Shape;168;p3">
            <a:extLst>
              <a:ext uri="{FF2B5EF4-FFF2-40B4-BE49-F238E27FC236}">
                <a16:creationId xmlns:a16="http://schemas.microsoft.com/office/drawing/2014/main" id="{F440B527-7A2B-4E1E-F6AD-F1819F258188}"/>
              </a:ext>
            </a:extLst>
          </p:cNvPr>
          <p:cNvSpPr txBox="1"/>
          <p:nvPr/>
        </p:nvSpPr>
        <p:spPr>
          <a:xfrm>
            <a:off x="557266" y="4058347"/>
            <a:ext cx="5106934" cy="46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Realiza o cadastro do domínio no Registro.br (ou outro)</a:t>
            </a: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 o registro para o servidor DNS correspondente</a:t>
            </a:r>
            <a:endParaRPr lang="en-US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AE6D6DC-E289-B66B-5BE2-9B7B5F0AC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892" y="617000"/>
            <a:ext cx="4562930" cy="308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03001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Entendendo a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publicação na internet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03 – O que são </a:t>
            </a:r>
            <a:r>
              <a:rPr lang="en-US" sz="2400" b="1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Hospedagem de sites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55670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8853" y="218570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8853" y="922240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00776" y="3706250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97109" y="1550007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/>
          <p:nvPr/>
        </p:nvCxnSpPr>
        <p:spPr>
          <a:xfrm flipV="1">
            <a:off x="2484573" y="3235966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/>
          <p:nvPr/>
        </p:nvCxnSpPr>
        <p:spPr>
          <a:xfrm>
            <a:off x="2568625" y="2794134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/>
          <p:nvPr/>
        </p:nvCxnSpPr>
        <p:spPr>
          <a:xfrm flipH="1" flipV="1">
            <a:off x="2568625" y="1690554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/>
          <p:nvPr/>
        </p:nvCxnSpPr>
        <p:spPr>
          <a:xfrm flipH="1">
            <a:off x="2551060" y="3435252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/>
          <p:nvPr/>
        </p:nvCxnSpPr>
        <p:spPr>
          <a:xfrm flipH="1">
            <a:off x="2561562" y="2968791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173055" y="280929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17" name="Picture 6" descr="Globe icon - Icons8 Flat Color Icons">
            <a:extLst>
              <a:ext uri="{FF2B5EF4-FFF2-40B4-BE49-F238E27FC236}">
                <a16:creationId xmlns:a16="http://schemas.microsoft.com/office/drawing/2014/main" id="{CC8590B1-A224-C63B-C50A-4EC1D741F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46023" y="2388020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78178" y="2247380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94B5F9F-078C-9445-C730-266C948694EF}"/>
              </a:ext>
            </a:extLst>
          </p:cNvPr>
          <p:cNvCxnSpPr/>
          <p:nvPr/>
        </p:nvCxnSpPr>
        <p:spPr>
          <a:xfrm>
            <a:off x="4870264" y="2801165"/>
            <a:ext cx="92902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796EC-55E0-0C7D-0CD6-674F2E9F4A16}"/>
              </a:ext>
            </a:extLst>
          </p:cNvPr>
          <p:cNvCxnSpPr/>
          <p:nvPr/>
        </p:nvCxnSpPr>
        <p:spPr>
          <a:xfrm flipH="1">
            <a:off x="4870264" y="2976830"/>
            <a:ext cx="92902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0693BD9D-45AE-44F5-757F-AECB1DA973FF}"/>
              </a:ext>
            </a:extLst>
          </p:cNvPr>
          <p:cNvSpPr txBox="1"/>
          <p:nvPr/>
        </p:nvSpPr>
        <p:spPr>
          <a:xfrm>
            <a:off x="3551655" y="2252348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7CEC230E-B2C5-4B40-1A34-6AFEE71036B7}"/>
              </a:ext>
            </a:extLst>
          </p:cNvPr>
          <p:cNvSpPr txBox="1"/>
          <p:nvPr/>
        </p:nvSpPr>
        <p:spPr>
          <a:xfrm>
            <a:off x="5678178" y="3613439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Web Server</a:t>
            </a:r>
          </a:p>
        </p:txBody>
      </p:sp>
      <p:sp>
        <p:nvSpPr>
          <p:cNvPr id="24" name="Seta: para Baixo 23">
            <a:extLst>
              <a:ext uri="{FF2B5EF4-FFF2-40B4-BE49-F238E27FC236}">
                <a16:creationId xmlns:a16="http://schemas.microsoft.com/office/drawing/2014/main" id="{0EABD3DC-1302-51D5-CC5D-96A7410EA25A}"/>
              </a:ext>
            </a:extLst>
          </p:cNvPr>
          <p:cNvSpPr/>
          <p:nvPr/>
        </p:nvSpPr>
        <p:spPr>
          <a:xfrm>
            <a:off x="6108776" y="1390651"/>
            <a:ext cx="385977" cy="714714"/>
          </a:xfrm>
          <a:prstGeom prst="downArrow">
            <a:avLst>
              <a:gd name="adj1" fmla="val 50000"/>
              <a:gd name="adj2" fmla="val 7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5" name="Google Shape;168;p3">
            <a:extLst>
              <a:ext uri="{FF2B5EF4-FFF2-40B4-BE49-F238E27FC236}">
                <a16:creationId xmlns:a16="http://schemas.microsoft.com/office/drawing/2014/main" id="{1D728549-5993-BDA7-0C99-5A2510CF0C45}"/>
              </a:ext>
            </a:extLst>
          </p:cNvPr>
          <p:cNvSpPr txBox="1"/>
          <p:nvPr/>
        </p:nvSpPr>
        <p:spPr>
          <a:xfrm>
            <a:off x="5132805" y="1141354"/>
            <a:ext cx="223954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Vamos contratar isso aqui</a:t>
            </a:r>
            <a:endParaRPr lang="en-US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760090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1552AFD-EB73-ACFB-3A71-985173ECC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8" y="1131653"/>
            <a:ext cx="3283152" cy="23622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CDC8870-5E90-142A-75F8-C759D7038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474" y="3637373"/>
            <a:ext cx="4127500" cy="97890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572528F-3995-EE9B-7885-E22A8A4FF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6773" y="464696"/>
            <a:ext cx="3453102" cy="203036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A303866-369D-D804-8677-A34083D055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918421"/>
            <a:ext cx="3416769" cy="1718952"/>
          </a:xfrm>
          <a:prstGeom prst="rect">
            <a:avLst/>
          </a:prstGeom>
        </p:spPr>
      </p:pic>
      <p:sp>
        <p:nvSpPr>
          <p:cNvPr id="13" name="Google Shape;195;p5">
            <a:extLst>
              <a:ext uri="{FF2B5EF4-FFF2-40B4-BE49-F238E27FC236}">
                <a16:creationId xmlns:a16="http://schemas.microsoft.com/office/drawing/2014/main" id="{68D4F808-E2D9-893B-CDB2-3D7D691DBB3F}"/>
              </a:ext>
            </a:extLst>
          </p:cNvPr>
          <p:cNvSpPr txBox="1"/>
          <p:nvPr/>
        </p:nvSpPr>
        <p:spPr>
          <a:xfrm>
            <a:off x="363070" y="291009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78683975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454D932-98C1-0E99-8EB3-8BFDBF8C2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20" y="1667345"/>
            <a:ext cx="2990298" cy="1092609"/>
          </a:xfrm>
          <a:prstGeom prst="rect">
            <a:avLst/>
          </a:prstGeom>
        </p:spPr>
      </p:pic>
      <p:sp>
        <p:nvSpPr>
          <p:cNvPr id="28" name="Google Shape;168;p3">
            <a:extLst>
              <a:ext uri="{FF2B5EF4-FFF2-40B4-BE49-F238E27FC236}">
                <a16:creationId xmlns:a16="http://schemas.microsoft.com/office/drawing/2014/main" id="{F440B527-7A2B-4E1E-F6AD-F1819F258188}"/>
              </a:ext>
            </a:extLst>
          </p:cNvPr>
          <p:cNvSpPr txBox="1"/>
          <p:nvPr/>
        </p:nvSpPr>
        <p:spPr>
          <a:xfrm>
            <a:off x="420220" y="3954452"/>
            <a:ext cx="5106934" cy="65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Realiza o cadastro do domínio no Registro.br (ou outro)</a:t>
            </a: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 o registro para o servidor DNS correspondente fornecido pela sua hospedagem</a:t>
            </a:r>
            <a:endParaRPr lang="en-US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AE6D6DC-E289-B66B-5BE2-9B7B5F0AC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892" y="617000"/>
            <a:ext cx="4562930" cy="308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239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44029" y="183010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13128" y="1987475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47576" y="1830109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/>
          <p:nvPr/>
        </p:nvCxnSpPr>
        <p:spPr>
          <a:xfrm>
            <a:off x="2749550" y="2402646"/>
            <a:ext cx="1159475" cy="438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/>
          <p:nvPr/>
        </p:nvCxnSpPr>
        <p:spPr>
          <a:xfrm>
            <a:off x="5065935" y="2396085"/>
            <a:ext cx="103781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/>
          <p:nvPr/>
        </p:nvCxnSpPr>
        <p:spPr>
          <a:xfrm flipH="1">
            <a:off x="5065935" y="2571750"/>
            <a:ext cx="103781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/>
          <p:nvPr/>
        </p:nvCxnSpPr>
        <p:spPr>
          <a:xfrm flipH="1">
            <a:off x="2715811" y="2571750"/>
            <a:ext cx="1193214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548440" y="245369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</a:t>
            </a:r>
            <a:endParaRPr lang="en-US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7032625" y="2402646"/>
            <a:ext cx="1153502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 contratado</a:t>
            </a:r>
            <a:endParaRPr lang="en-US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168;p3">
            <a:extLst>
              <a:ext uri="{FF2B5EF4-FFF2-40B4-BE49-F238E27FC236}">
                <a16:creationId xmlns:a16="http://schemas.microsoft.com/office/drawing/2014/main" id="{22028EC0-4A47-9DA7-52B6-F0F2EEA4A67F}"/>
              </a:ext>
            </a:extLst>
          </p:cNvPr>
          <p:cNvSpPr txBox="1"/>
          <p:nvPr/>
        </p:nvSpPr>
        <p:spPr>
          <a:xfrm>
            <a:off x="3818760" y="1851803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pic>
        <p:nvPicPr>
          <p:cNvPr id="24578" name="Picture 2" descr="Filezilla Logotype Concept by Rasul Hasan on Dribbble">
            <a:extLst>
              <a:ext uri="{FF2B5EF4-FFF2-40B4-BE49-F238E27FC236}">
                <a16:creationId xmlns:a16="http://schemas.microsoft.com/office/drawing/2014/main" id="{CBA018F4-6590-617F-BE29-479489A8C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50479" y="3038758"/>
            <a:ext cx="1299941" cy="97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F6EA1CD8-3BD2-14F5-D961-E6C45B885FDD}"/>
              </a:ext>
            </a:extLst>
          </p:cNvPr>
          <p:cNvSpPr txBox="1"/>
          <p:nvPr/>
        </p:nvSpPr>
        <p:spPr>
          <a:xfrm>
            <a:off x="3329287" y="1111379"/>
            <a:ext cx="211318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Conexão FTP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(File Transfer Protocol)</a:t>
            </a:r>
          </a:p>
        </p:txBody>
      </p:sp>
      <p:sp>
        <p:nvSpPr>
          <p:cNvPr id="24" name="Google Shape;168;p3">
            <a:extLst>
              <a:ext uri="{FF2B5EF4-FFF2-40B4-BE49-F238E27FC236}">
                <a16:creationId xmlns:a16="http://schemas.microsoft.com/office/drawing/2014/main" id="{B919D1FF-188D-9835-75A0-2E9D894C5595}"/>
              </a:ext>
            </a:extLst>
          </p:cNvPr>
          <p:cNvSpPr txBox="1"/>
          <p:nvPr/>
        </p:nvSpPr>
        <p:spPr>
          <a:xfrm>
            <a:off x="300220" y="4406643"/>
            <a:ext cx="5747356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* O provedor de hospedagem fornece os dados de acesso FTP ao servidor.</a:t>
            </a:r>
          </a:p>
        </p:txBody>
      </p:sp>
    </p:spTree>
    <p:extLst>
      <p:ext uri="{BB962C8B-B14F-4D97-AF65-F5344CB8AC3E}">
        <p14:creationId xmlns:p14="http://schemas.microsoft.com/office/powerpoint/2010/main" val="1058127704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5;p5">
            <a:extLst>
              <a:ext uri="{FF2B5EF4-FFF2-40B4-BE49-F238E27FC236}">
                <a16:creationId xmlns:a16="http://schemas.microsoft.com/office/drawing/2014/main" id="{07C59860-058B-AA6D-4CB8-57D73F6479C9}"/>
              </a:ext>
            </a:extLst>
          </p:cNvPr>
          <p:cNvSpPr txBox="1"/>
          <p:nvPr/>
        </p:nvSpPr>
        <p:spPr>
          <a:xfrm>
            <a:off x="350370" y="2159527"/>
            <a:ext cx="8578849" cy="181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Pronto! </a:t>
            </a:r>
          </a:p>
          <a:p>
            <a:pPr marL="0" marR="0" lvl="0" indent="0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Você tem seu próprio website disponível para todos na internet.</a:t>
            </a:r>
            <a:endParaRPr lang="en-US" sz="32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Google Shape;168;p3">
            <a:extLst>
              <a:ext uri="{FF2B5EF4-FFF2-40B4-BE49-F238E27FC236}">
                <a16:creationId xmlns:a16="http://schemas.microsoft.com/office/drawing/2014/main" id="{73D61382-9126-5D35-6583-81474387C4B0}"/>
              </a:ext>
            </a:extLst>
          </p:cNvPr>
          <p:cNvSpPr txBox="1"/>
          <p:nvPr/>
        </p:nvSpPr>
        <p:spPr>
          <a:xfrm>
            <a:off x="350370" y="1524474"/>
            <a:ext cx="6870700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seu endereço (registrado no Registro.br) dentro do seu navegador.</a:t>
            </a:r>
          </a:p>
        </p:txBody>
      </p:sp>
      <p:sp>
        <p:nvSpPr>
          <p:cNvPr id="7" name="Google Shape;195;p5">
            <a:extLst>
              <a:ext uri="{FF2B5EF4-FFF2-40B4-BE49-F238E27FC236}">
                <a16:creationId xmlns:a16="http://schemas.microsoft.com/office/drawing/2014/main" id="{61754A06-EFDA-1EEF-A98E-D5AA9CE712E4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Hospedagem de Sites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167091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computadores</a:t>
            </a:r>
            <a:endParaRPr sz="240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90C1F393-E4E9-DBCE-2105-E8AB6FE988C4}"/>
              </a:ext>
            </a:extLst>
          </p:cNvPr>
          <p:cNvSpPr txBox="1"/>
          <p:nvPr/>
        </p:nvSpPr>
        <p:spPr>
          <a:xfrm>
            <a:off x="296582" y="615974"/>
            <a:ext cx="343497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1a geração</a:t>
            </a:r>
            <a:endParaRPr sz="32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Google Shape;168;p3">
            <a:extLst>
              <a:ext uri="{FF2B5EF4-FFF2-40B4-BE49-F238E27FC236}">
                <a16:creationId xmlns:a16="http://schemas.microsoft.com/office/drawing/2014/main" id="{AA7C6D4D-D7F2-C228-E9C4-1460B01A1327}"/>
              </a:ext>
            </a:extLst>
          </p:cNvPr>
          <p:cNvSpPr txBox="1"/>
          <p:nvPr/>
        </p:nvSpPr>
        <p:spPr>
          <a:xfrm>
            <a:off x="2424165" y="4132729"/>
            <a:ext cx="3508481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3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Colossus (1946)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70AC5B-7DB6-3C1A-615B-D17F356E5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220" y="1436595"/>
            <a:ext cx="3750186" cy="263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elebrating Colossus, the codebreaking computer - ITGS News">
            <a:extLst>
              <a:ext uri="{FF2B5EF4-FFF2-40B4-BE49-F238E27FC236}">
                <a16:creationId xmlns:a16="http://schemas.microsoft.com/office/drawing/2014/main" id="{273CF5AB-A493-C32B-4D8D-7DAF8ED2D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6093" y="869999"/>
            <a:ext cx="3750186" cy="250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445620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g116d3f5ae16_1_6"/>
          <p:cNvSpPr txBox="1"/>
          <p:nvPr/>
        </p:nvSpPr>
        <p:spPr>
          <a:xfrm>
            <a:off x="596572" y="1446103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400" i="0" u="none" strike="sng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6d3f5ae16_1_6"/>
          <p:cNvSpPr/>
          <p:nvPr/>
        </p:nvSpPr>
        <p:spPr>
          <a:xfrm>
            <a:off x="1952169" y="1475631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 da Web</a:t>
            </a:r>
            <a:endParaRPr sz="2000" u="none" strike="sng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39;g116d3f5ae16_1_6">
            <a:extLst>
              <a:ext uri="{FF2B5EF4-FFF2-40B4-BE49-F238E27FC236}">
                <a16:creationId xmlns:a16="http://schemas.microsoft.com/office/drawing/2014/main" id="{42036D54-3D9E-656A-910A-FC7EAB02E47C}"/>
              </a:ext>
            </a:extLst>
          </p:cNvPr>
          <p:cNvSpPr txBox="1"/>
          <p:nvPr/>
        </p:nvSpPr>
        <p:spPr>
          <a:xfrm>
            <a:off x="596572" y="2027604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strike="sng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i="0" u="none" strike="sng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0;g116d3f5ae16_1_6">
            <a:extLst>
              <a:ext uri="{FF2B5EF4-FFF2-40B4-BE49-F238E27FC236}">
                <a16:creationId xmlns:a16="http://schemas.microsoft.com/office/drawing/2014/main" id="{53FB9CC8-B7D7-3287-64D7-C0CB5EFCC63F}"/>
              </a:ext>
            </a:extLst>
          </p:cNvPr>
          <p:cNvSpPr/>
          <p:nvPr/>
        </p:nvSpPr>
        <p:spPr>
          <a:xfrm>
            <a:off x="1952169" y="2057132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são Clients?</a:t>
            </a:r>
            <a:endParaRPr sz="2000" u="none" strike="sng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9;g116d3f5ae16_1_6">
            <a:extLst>
              <a:ext uri="{FF2B5EF4-FFF2-40B4-BE49-F238E27FC236}">
                <a16:creationId xmlns:a16="http://schemas.microsoft.com/office/drawing/2014/main" id="{F67F9E80-9665-43B1-986D-34F864CC9444}"/>
              </a:ext>
            </a:extLst>
          </p:cNvPr>
          <p:cNvSpPr txBox="1"/>
          <p:nvPr/>
        </p:nvSpPr>
        <p:spPr>
          <a:xfrm>
            <a:off x="596572" y="2587935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3</a:t>
            </a:r>
            <a:endParaRPr sz="2400" i="0" u="none" strike="sng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40;g116d3f5ae16_1_6">
            <a:extLst>
              <a:ext uri="{FF2B5EF4-FFF2-40B4-BE49-F238E27FC236}">
                <a16:creationId xmlns:a16="http://schemas.microsoft.com/office/drawing/2014/main" id="{E9BE1CD5-9EFC-518D-0253-1861D01CD6F5}"/>
              </a:ext>
            </a:extLst>
          </p:cNvPr>
          <p:cNvSpPr/>
          <p:nvPr/>
        </p:nvSpPr>
        <p:spPr>
          <a:xfrm>
            <a:off x="1952169" y="2617463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são Servers?</a:t>
            </a:r>
            <a:endParaRPr sz="2000" u="none" strike="sng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9;g116d3f5ae16_1_6">
            <a:extLst>
              <a:ext uri="{FF2B5EF4-FFF2-40B4-BE49-F238E27FC236}">
                <a16:creationId xmlns:a16="http://schemas.microsoft.com/office/drawing/2014/main" id="{028A0BF6-74D2-248C-8F0F-3EB3CD87C113}"/>
              </a:ext>
            </a:extLst>
          </p:cNvPr>
          <p:cNvSpPr txBox="1"/>
          <p:nvPr/>
        </p:nvSpPr>
        <p:spPr>
          <a:xfrm>
            <a:off x="596572" y="3162457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 i="0" u="non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0;g116d3f5ae16_1_6">
            <a:extLst>
              <a:ext uri="{FF2B5EF4-FFF2-40B4-BE49-F238E27FC236}">
                <a16:creationId xmlns:a16="http://schemas.microsoft.com/office/drawing/2014/main" id="{E773181B-710C-CB8B-6766-7F336D781676}"/>
              </a:ext>
            </a:extLst>
          </p:cNvPr>
          <p:cNvSpPr/>
          <p:nvPr/>
        </p:nvSpPr>
        <p:spPr>
          <a:xfrm>
            <a:off x="1952169" y="3207478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 linguagens de programação web</a:t>
            </a:r>
            <a:endParaRPr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7381581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Conceito necessário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2" y="870463"/>
            <a:ext cx="7651377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04 – Linguagens de Programação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linguagem de programação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1653169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95;p5">
            <a:extLst>
              <a:ext uri="{FF2B5EF4-FFF2-40B4-BE49-F238E27FC236}">
                <a16:creationId xmlns:a16="http://schemas.microsoft.com/office/drawing/2014/main" id="{61754A06-EFDA-1EEF-A98E-D5AA9CE712E4}"/>
              </a:ext>
            </a:extLst>
          </p:cNvPr>
          <p:cNvSpPr txBox="1"/>
          <p:nvPr/>
        </p:nvSpPr>
        <p:spPr>
          <a:xfrm>
            <a:off x="356720" y="4184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 de programação: o que é?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168;p3">
            <a:extLst>
              <a:ext uri="{FF2B5EF4-FFF2-40B4-BE49-F238E27FC236}">
                <a16:creationId xmlns:a16="http://schemas.microsoft.com/office/drawing/2014/main" id="{28C4F6DA-1178-5A84-B2BE-2013D7152C41}"/>
              </a:ext>
            </a:extLst>
          </p:cNvPr>
          <p:cNvSpPr txBox="1"/>
          <p:nvPr/>
        </p:nvSpPr>
        <p:spPr>
          <a:xfrm>
            <a:off x="350370" y="1897804"/>
            <a:ext cx="8206414" cy="1286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1600"/>
            </a:pPr>
            <a:r>
              <a:rPr lang="pt-BR" sz="2400" b="1" i="0">
                <a:solidFill>
                  <a:srgbClr val="5F636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Linguagem de Programação</a:t>
            </a:r>
            <a:r>
              <a:rPr lang="pt-BR" sz="2400" b="0" i="0">
                <a:solidFill>
                  <a:srgbClr val="4D515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é uma linguagem escrita e formal que especifica um conjunto de instruções e regras usadas para gerar programas (software).</a:t>
            </a:r>
            <a:endParaRPr lang="en-US" sz="2400">
              <a:solidFill>
                <a:srgbClr val="040A24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8534716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95;p5">
            <a:extLst>
              <a:ext uri="{FF2B5EF4-FFF2-40B4-BE49-F238E27FC236}">
                <a16:creationId xmlns:a16="http://schemas.microsoft.com/office/drawing/2014/main" id="{61754A06-EFDA-1EEF-A98E-D5AA9CE712E4}"/>
              </a:ext>
            </a:extLst>
          </p:cNvPr>
          <p:cNvSpPr txBox="1"/>
          <p:nvPr/>
        </p:nvSpPr>
        <p:spPr>
          <a:xfrm>
            <a:off x="356720" y="4184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 de programação: o que é?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94D58AC8-880C-5F0E-A31D-53FF18D83781}"/>
              </a:ext>
            </a:extLst>
          </p:cNvPr>
          <p:cNvSpPr txBox="1"/>
          <p:nvPr/>
        </p:nvSpPr>
        <p:spPr>
          <a:xfrm>
            <a:off x="4687422" y="1207996"/>
            <a:ext cx="4318000" cy="219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1600"/>
            </a:pPr>
            <a:r>
              <a:rPr lang="pt-BR" sz="2400" b="1">
                <a:solidFill>
                  <a:srgbClr val="EA4E60"/>
                </a:solidFill>
                <a:latin typeface="Century Gothic"/>
              </a:rPr>
              <a:t>5 primeiras </a:t>
            </a:r>
            <a:r>
              <a:rPr lang="pt-BR" sz="2400" i="0">
                <a:solidFill>
                  <a:srgbClr val="5F636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segundo RedMonk</a:t>
            </a:r>
          </a:p>
          <a:p>
            <a:pPr marL="533400" marR="0" lvl="1" indent="-457200" rtl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pt-BR" sz="2400" i="0">
                <a:solidFill>
                  <a:srgbClr val="5F636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</a:p>
          <a:p>
            <a:pPr marL="533400" marR="0" lvl="1" indent="-457200" rtl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pt-BR" sz="2400">
                <a:solidFill>
                  <a:srgbClr val="5F63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Python</a:t>
            </a:r>
          </a:p>
          <a:p>
            <a:pPr marL="533400" marR="0" lvl="1" indent="-457200" rtl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pt-BR" sz="2400">
                <a:solidFill>
                  <a:srgbClr val="5F63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Java</a:t>
            </a:r>
          </a:p>
          <a:p>
            <a:pPr marL="533400" marR="0" lvl="1" indent="-457200" rtl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pt-BR" sz="2400">
                <a:solidFill>
                  <a:srgbClr val="5F63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PHP</a:t>
            </a:r>
          </a:p>
          <a:p>
            <a:pPr marL="533400" marR="0" lvl="1" indent="-457200" rtl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pt-BR" sz="2400">
                <a:solidFill>
                  <a:srgbClr val="5F63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C#</a:t>
            </a:r>
          </a:p>
        </p:txBody>
      </p:sp>
      <p:pic>
        <p:nvPicPr>
          <p:cNvPr id="26628" name="Picture 4" descr="Top 20 languages over time. X-axis shows time ranging from 2012 to 2022. y-axis shows ranks 1-20. languages are plotted by rank for each semi-annual iteration of the rankings.">
            <a:extLst>
              <a:ext uri="{FF2B5EF4-FFF2-40B4-BE49-F238E27FC236}">
                <a16:creationId xmlns:a16="http://schemas.microsoft.com/office/drawing/2014/main" id="{0D829460-1728-497C-400B-1FDCDF82C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6720" y="1103242"/>
            <a:ext cx="4164375" cy="332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99160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Conceito necessário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2" y="870463"/>
            <a:ext cx="7651377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04 – Linguagens de Programação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 Server-side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0171854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 Server-Side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2580" y="2406308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83800" y="2614611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6127" y="2406308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/>
          <p:nvPr/>
        </p:nvCxnSpPr>
        <p:spPr>
          <a:xfrm>
            <a:off x="2738101" y="2978845"/>
            <a:ext cx="1159475" cy="438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/>
          <p:nvPr/>
        </p:nvCxnSpPr>
        <p:spPr>
          <a:xfrm>
            <a:off x="5054486" y="2972284"/>
            <a:ext cx="103781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/>
          <p:nvPr/>
        </p:nvCxnSpPr>
        <p:spPr>
          <a:xfrm flipH="1">
            <a:off x="5054486" y="3147949"/>
            <a:ext cx="103781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/>
          <p:nvPr/>
        </p:nvCxnSpPr>
        <p:spPr>
          <a:xfrm flipH="1">
            <a:off x="2704362" y="3147949"/>
            <a:ext cx="1193214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536991" y="3029895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7021176" y="2978845"/>
            <a:ext cx="1153502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 (Server)</a:t>
            </a:r>
          </a:p>
        </p:txBody>
      </p:sp>
      <p:sp>
        <p:nvSpPr>
          <p:cNvPr id="39" name="Google Shape;168;p3">
            <a:extLst>
              <a:ext uri="{FF2B5EF4-FFF2-40B4-BE49-F238E27FC236}">
                <a16:creationId xmlns:a16="http://schemas.microsoft.com/office/drawing/2014/main" id="{22028EC0-4A47-9DA7-52B6-F0F2EEA4A67F}"/>
              </a:ext>
            </a:extLst>
          </p:cNvPr>
          <p:cNvSpPr txBox="1"/>
          <p:nvPr/>
        </p:nvSpPr>
        <p:spPr>
          <a:xfrm>
            <a:off x="3789432" y="2478939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F8638034-8DA9-C1A8-15B1-D52547F6B856}"/>
              </a:ext>
            </a:extLst>
          </p:cNvPr>
          <p:cNvSpPr/>
          <p:nvPr/>
        </p:nvSpPr>
        <p:spPr>
          <a:xfrm>
            <a:off x="6425412" y="1565378"/>
            <a:ext cx="468603" cy="714714"/>
          </a:xfrm>
          <a:prstGeom prst="downArrow">
            <a:avLst>
              <a:gd name="adj1" fmla="val 50000"/>
              <a:gd name="adj2" fmla="val 713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9" name="Google Shape;168;p3">
            <a:extLst>
              <a:ext uri="{FF2B5EF4-FFF2-40B4-BE49-F238E27FC236}">
                <a16:creationId xmlns:a16="http://schemas.microsoft.com/office/drawing/2014/main" id="{0DA19057-1BAE-C9DF-1550-84D84B5A7348}"/>
              </a:ext>
            </a:extLst>
          </p:cNvPr>
          <p:cNvSpPr txBox="1"/>
          <p:nvPr/>
        </p:nvSpPr>
        <p:spPr>
          <a:xfrm>
            <a:off x="5492750" y="911288"/>
            <a:ext cx="2190750" cy="714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 que são executadas no servidor</a:t>
            </a:r>
            <a:endParaRPr lang="en-US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5653245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0481" y="2457666"/>
            <a:ext cx="1437300" cy="143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988938" y="4107645"/>
            <a:ext cx="1360385" cy="328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 (Server)</a:t>
            </a:r>
          </a:p>
        </p:txBody>
      </p:sp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F8638034-8DA9-C1A8-15B1-D52547F6B856}"/>
              </a:ext>
            </a:extLst>
          </p:cNvPr>
          <p:cNvSpPr/>
          <p:nvPr/>
        </p:nvSpPr>
        <p:spPr>
          <a:xfrm>
            <a:off x="1451720" y="1693320"/>
            <a:ext cx="468603" cy="714714"/>
          </a:xfrm>
          <a:prstGeom prst="downArrow">
            <a:avLst>
              <a:gd name="adj1" fmla="val 50000"/>
              <a:gd name="adj2" fmla="val 713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9" name="Google Shape;168;p3">
            <a:extLst>
              <a:ext uri="{FF2B5EF4-FFF2-40B4-BE49-F238E27FC236}">
                <a16:creationId xmlns:a16="http://schemas.microsoft.com/office/drawing/2014/main" id="{0DA19057-1BAE-C9DF-1550-84D84B5A7348}"/>
              </a:ext>
            </a:extLst>
          </p:cNvPr>
          <p:cNvSpPr txBox="1"/>
          <p:nvPr/>
        </p:nvSpPr>
        <p:spPr>
          <a:xfrm>
            <a:off x="308632" y="928976"/>
            <a:ext cx="2754780" cy="714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 que são executadas no servidor</a:t>
            </a: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76" name="Picture 4" descr="C Sharp (C#) Logo PNG Vector (SVG) Free Download">
            <a:extLst>
              <a:ext uri="{FF2B5EF4-FFF2-40B4-BE49-F238E27FC236}">
                <a16:creationId xmlns:a16="http://schemas.microsoft.com/office/drawing/2014/main" id="{9E3F86FA-C0E5-3D72-62CC-E70A07CD0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15337" y="2327956"/>
            <a:ext cx="940588" cy="105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>
            <a:extLst>
              <a:ext uri="{FF2B5EF4-FFF2-40B4-BE49-F238E27FC236}">
                <a16:creationId xmlns:a16="http://schemas.microsoft.com/office/drawing/2014/main" id="{5E489A26-F578-0EFE-1624-544929508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30570" y="3059752"/>
            <a:ext cx="898094" cy="89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0" name="Picture 8" descr="ícone Ruby, simples, a marca, logo em Devicon">
            <a:extLst>
              <a:ext uri="{FF2B5EF4-FFF2-40B4-BE49-F238E27FC236}">
                <a16:creationId xmlns:a16="http://schemas.microsoft.com/office/drawing/2014/main" id="{E631BB5D-3B51-BDAB-9151-E73AB2154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68778" y="1315061"/>
            <a:ext cx="1118971" cy="111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2" name="Picture 10" descr="Logo Java: valor, história, png, vector">
            <a:extLst>
              <a:ext uri="{FF2B5EF4-FFF2-40B4-BE49-F238E27FC236}">
                <a16:creationId xmlns:a16="http://schemas.microsoft.com/office/drawing/2014/main" id="{13593D4B-28DB-ED89-31B3-6BA1E8666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99567" y="3601499"/>
            <a:ext cx="1416682" cy="79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4" name="Picture 12" descr="PHP: Hypertext Preprocessor">
            <a:extLst>
              <a:ext uri="{FF2B5EF4-FFF2-40B4-BE49-F238E27FC236}">
                <a16:creationId xmlns:a16="http://schemas.microsoft.com/office/drawing/2014/main" id="{666E0AE9-2321-7129-4FE3-3669D16C5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40132" y="1327952"/>
            <a:ext cx="1436951" cy="89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95;p5">
            <a:extLst>
              <a:ext uri="{FF2B5EF4-FFF2-40B4-BE49-F238E27FC236}">
                <a16:creationId xmlns:a16="http://schemas.microsoft.com/office/drawing/2014/main" id="{CB837EC6-49BE-4673-2BCF-3448FB85553D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 Server-Side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30048499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68;p3">
            <a:extLst>
              <a:ext uri="{FF2B5EF4-FFF2-40B4-BE49-F238E27FC236}">
                <a16:creationId xmlns:a16="http://schemas.microsoft.com/office/drawing/2014/main" id="{0DA19057-1BAE-C9DF-1550-84D84B5A7348}"/>
              </a:ext>
            </a:extLst>
          </p:cNvPr>
          <p:cNvSpPr txBox="1"/>
          <p:nvPr/>
        </p:nvSpPr>
        <p:spPr>
          <a:xfrm>
            <a:off x="350370" y="1375800"/>
            <a:ext cx="7597118" cy="233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 linguagem tem a sua característica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Aprenda ao menos uma linguagem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Prefira aquela em que a comunidade é mais engajada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Experimente!</a:t>
            </a:r>
          </a:p>
        </p:txBody>
      </p:sp>
      <p:sp>
        <p:nvSpPr>
          <p:cNvPr id="14" name="Google Shape;195;p5">
            <a:extLst>
              <a:ext uri="{FF2B5EF4-FFF2-40B4-BE49-F238E27FC236}">
                <a16:creationId xmlns:a16="http://schemas.microsoft.com/office/drawing/2014/main" id="{9D5CA62D-1DD2-57A5-FCA3-87DC5C5FCE2D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 Server-Side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18941476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Conceito necessário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2" y="870463"/>
            <a:ext cx="7651377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04 – Linguagens de Programação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 Client-side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306860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 Client-Side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2580" y="2406308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83800" y="2614611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6127" y="2406308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/>
          <p:nvPr/>
        </p:nvCxnSpPr>
        <p:spPr>
          <a:xfrm>
            <a:off x="2738101" y="2978845"/>
            <a:ext cx="1159475" cy="438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/>
          <p:nvPr/>
        </p:nvCxnSpPr>
        <p:spPr>
          <a:xfrm>
            <a:off x="5054486" y="2972284"/>
            <a:ext cx="103781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/>
          <p:nvPr/>
        </p:nvCxnSpPr>
        <p:spPr>
          <a:xfrm flipH="1">
            <a:off x="5054486" y="3147949"/>
            <a:ext cx="103781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/>
          <p:nvPr/>
        </p:nvCxnSpPr>
        <p:spPr>
          <a:xfrm flipH="1">
            <a:off x="2704362" y="3147949"/>
            <a:ext cx="1193214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536991" y="3029895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7021176" y="2978845"/>
            <a:ext cx="1153502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 (Server)</a:t>
            </a:r>
          </a:p>
        </p:txBody>
      </p:sp>
      <p:sp>
        <p:nvSpPr>
          <p:cNvPr id="39" name="Google Shape;168;p3">
            <a:extLst>
              <a:ext uri="{FF2B5EF4-FFF2-40B4-BE49-F238E27FC236}">
                <a16:creationId xmlns:a16="http://schemas.microsoft.com/office/drawing/2014/main" id="{22028EC0-4A47-9DA7-52B6-F0F2EEA4A67F}"/>
              </a:ext>
            </a:extLst>
          </p:cNvPr>
          <p:cNvSpPr txBox="1"/>
          <p:nvPr/>
        </p:nvSpPr>
        <p:spPr>
          <a:xfrm>
            <a:off x="3789432" y="2478939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F8638034-8DA9-C1A8-15B1-D52547F6B856}"/>
              </a:ext>
            </a:extLst>
          </p:cNvPr>
          <p:cNvSpPr/>
          <p:nvPr/>
        </p:nvSpPr>
        <p:spPr>
          <a:xfrm>
            <a:off x="1751812" y="1564764"/>
            <a:ext cx="468603" cy="714714"/>
          </a:xfrm>
          <a:prstGeom prst="downArrow">
            <a:avLst>
              <a:gd name="adj1" fmla="val 50000"/>
              <a:gd name="adj2" fmla="val 713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9" name="Google Shape;168;p3">
            <a:extLst>
              <a:ext uri="{FF2B5EF4-FFF2-40B4-BE49-F238E27FC236}">
                <a16:creationId xmlns:a16="http://schemas.microsoft.com/office/drawing/2014/main" id="{0DA19057-1BAE-C9DF-1550-84D84B5A7348}"/>
              </a:ext>
            </a:extLst>
          </p:cNvPr>
          <p:cNvSpPr txBox="1"/>
          <p:nvPr/>
        </p:nvSpPr>
        <p:spPr>
          <a:xfrm>
            <a:off x="819150" y="910674"/>
            <a:ext cx="2190750" cy="714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 que são executadas no Client</a:t>
            </a:r>
          </a:p>
        </p:txBody>
      </p:sp>
    </p:spTree>
    <p:extLst>
      <p:ext uri="{BB962C8B-B14F-4D97-AF65-F5344CB8AC3E}">
        <p14:creationId xmlns:p14="http://schemas.microsoft.com/office/powerpoint/2010/main" val="357904047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computadores</a:t>
            </a:r>
            <a:endParaRPr sz="240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90C1F393-E4E9-DBCE-2105-E8AB6FE988C4}"/>
              </a:ext>
            </a:extLst>
          </p:cNvPr>
          <p:cNvSpPr txBox="1"/>
          <p:nvPr/>
        </p:nvSpPr>
        <p:spPr>
          <a:xfrm>
            <a:off x="296582" y="615974"/>
            <a:ext cx="343497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1a geração</a:t>
            </a:r>
            <a:endParaRPr sz="32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Google Shape;168;p3">
            <a:extLst>
              <a:ext uri="{FF2B5EF4-FFF2-40B4-BE49-F238E27FC236}">
                <a16:creationId xmlns:a16="http://schemas.microsoft.com/office/drawing/2014/main" id="{AA7C6D4D-D7F2-C228-E9C4-1460B01A1327}"/>
              </a:ext>
            </a:extLst>
          </p:cNvPr>
          <p:cNvSpPr txBox="1"/>
          <p:nvPr/>
        </p:nvSpPr>
        <p:spPr>
          <a:xfrm>
            <a:off x="4179525" y="3714466"/>
            <a:ext cx="2291125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algn="just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ENIAC (1946)</a:t>
            </a:r>
          </a:p>
        </p:txBody>
      </p:sp>
      <p:pic>
        <p:nvPicPr>
          <p:cNvPr id="2050" name="Picture 2" descr="Eniac - História e funcionamento do primeiro computador do mundo">
            <a:extLst>
              <a:ext uri="{FF2B5EF4-FFF2-40B4-BE49-F238E27FC236}">
                <a16:creationId xmlns:a16="http://schemas.microsoft.com/office/drawing/2014/main" id="{5BFB2540-E556-7EE4-DA36-ED7040FDD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4565" y="1584306"/>
            <a:ext cx="3624664" cy="278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ngefferson System Network - Informática: INTERNET">
            <a:extLst>
              <a:ext uri="{FF2B5EF4-FFF2-40B4-BE49-F238E27FC236}">
                <a16:creationId xmlns:a16="http://schemas.microsoft.com/office/drawing/2014/main" id="{70776A6B-5F7A-793A-0977-E1706E65B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30325" y="1038224"/>
            <a:ext cx="3906568" cy="258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246404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1808088" y="4145745"/>
            <a:ext cx="1360385" cy="328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</a:t>
            </a:r>
            <a:br>
              <a:rPr lang="en-US" sz="1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(Client)</a:t>
            </a:r>
          </a:p>
        </p:txBody>
      </p:sp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F8638034-8DA9-C1A8-15B1-D52547F6B856}"/>
              </a:ext>
            </a:extLst>
          </p:cNvPr>
          <p:cNvSpPr/>
          <p:nvPr/>
        </p:nvSpPr>
        <p:spPr>
          <a:xfrm>
            <a:off x="2270870" y="1731420"/>
            <a:ext cx="468603" cy="714714"/>
          </a:xfrm>
          <a:prstGeom prst="downArrow">
            <a:avLst>
              <a:gd name="adj1" fmla="val 50000"/>
              <a:gd name="adj2" fmla="val 713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9" name="Google Shape;168;p3">
            <a:extLst>
              <a:ext uri="{FF2B5EF4-FFF2-40B4-BE49-F238E27FC236}">
                <a16:creationId xmlns:a16="http://schemas.microsoft.com/office/drawing/2014/main" id="{0DA19057-1BAE-C9DF-1550-84D84B5A7348}"/>
              </a:ext>
            </a:extLst>
          </p:cNvPr>
          <p:cNvSpPr txBox="1"/>
          <p:nvPr/>
        </p:nvSpPr>
        <p:spPr>
          <a:xfrm>
            <a:off x="1127782" y="967076"/>
            <a:ext cx="2754780" cy="714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 que são executadas no cliente</a:t>
            </a: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78" name="Picture 6">
            <a:extLst>
              <a:ext uri="{FF2B5EF4-FFF2-40B4-BE49-F238E27FC236}">
                <a16:creationId xmlns:a16="http://schemas.microsoft.com/office/drawing/2014/main" id="{5E489A26-F578-0EFE-1624-544929508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76317" y="2052853"/>
            <a:ext cx="898094" cy="89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4F858E5D-2DA8-30B1-B47B-52AF211E1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53401" y="2245825"/>
            <a:ext cx="1903540" cy="190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3E945A4-773B-A639-E018-E97270B1D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0050" y="2801586"/>
            <a:ext cx="299770" cy="29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A956AE4F-81FE-A442-BE43-DC853C476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3771" y="2767384"/>
            <a:ext cx="299772" cy="29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4840D6B4-DBBF-8968-5CE4-AF3C10C4D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47389" y="3067156"/>
            <a:ext cx="349004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ABC72B04-65C6-AE07-40FD-1CE621345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93736" y="3056061"/>
            <a:ext cx="328905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195;p5">
            <a:extLst>
              <a:ext uri="{FF2B5EF4-FFF2-40B4-BE49-F238E27FC236}">
                <a16:creationId xmlns:a16="http://schemas.microsoft.com/office/drawing/2014/main" id="{691B8632-FB51-DD5E-5A75-93FA8A723885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 Client-Side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2685860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5;p5">
            <a:extLst>
              <a:ext uri="{FF2B5EF4-FFF2-40B4-BE49-F238E27FC236}">
                <a16:creationId xmlns:a16="http://schemas.microsoft.com/office/drawing/2014/main" id="{07C59860-058B-AA6D-4CB8-57D73F6479C9}"/>
              </a:ext>
            </a:extLst>
          </p:cNvPr>
          <p:cNvSpPr txBox="1"/>
          <p:nvPr/>
        </p:nvSpPr>
        <p:spPr>
          <a:xfrm>
            <a:off x="435315" y="2100613"/>
            <a:ext cx="8395819" cy="615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Resposta: Sim!</a:t>
            </a:r>
          </a:p>
        </p:txBody>
      </p:sp>
      <p:sp>
        <p:nvSpPr>
          <p:cNvPr id="5" name="Google Shape;168;p3">
            <a:extLst>
              <a:ext uri="{FF2B5EF4-FFF2-40B4-BE49-F238E27FC236}">
                <a16:creationId xmlns:a16="http://schemas.microsoft.com/office/drawing/2014/main" id="{73D61382-9126-5D35-6583-81474387C4B0}"/>
              </a:ext>
            </a:extLst>
          </p:cNvPr>
          <p:cNvSpPr txBox="1"/>
          <p:nvPr/>
        </p:nvSpPr>
        <p:spPr>
          <a:xfrm>
            <a:off x="254675" y="1486814"/>
            <a:ext cx="7112000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Ué?! Javascript executa dos dois lados </a:t>
            </a:r>
            <a:br>
              <a:rPr lang="en-US" sz="2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(Server-side e Client-side)?</a:t>
            </a:r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3FCDCE8A-803B-DAA6-7DF0-31656241DCEB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 Client-Side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0BED3EA1-0CE9-B8CF-B0B6-7D41BE279270}"/>
              </a:ext>
            </a:extLst>
          </p:cNvPr>
          <p:cNvSpPr txBox="1"/>
          <p:nvPr/>
        </p:nvSpPr>
        <p:spPr>
          <a:xfrm>
            <a:off x="350370" y="3730964"/>
            <a:ext cx="2830980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Mas como????</a:t>
            </a:r>
          </a:p>
        </p:txBody>
      </p:sp>
    </p:spTree>
    <p:extLst>
      <p:ext uri="{BB962C8B-B14F-4D97-AF65-F5344CB8AC3E}">
        <p14:creationId xmlns:p14="http://schemas.microsoft.com/office/powerpoint/2010/main" val="115005798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6341" y="1598768"/>
            <a:ext cx="1531260" cy="153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>
            <a:extLst>
              <a:ext uri="{FF2B5EF4-FFF2-40B4-BE49-F238E27FC236}">
                <a16:creationId xmlns:a16="http://schemas.microsoft.com/office/drawing/2014/main" id="{5E489A26-F578-0EFE-1624-544929508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6680" y="3347608"/>
            <a:ext cx="670581" cy="67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95;p5">
            <a:extLst>
              <a:ext uri="{FF2B5EF4-FFF2-40B4-BE49-F238E27FC236}">
                <a16:creationId xmlns:a16="http://schemas.microsoft.com/office/drawing/2014/main" id="{140F7B5F-25FB-4DAC-908E-C349710C81EC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 Client-Side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F773AEF2-1086-E710-CB8C-1327E30FB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0551" y="1303121"/>
            <a:ext cx="1903540" cy="190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B185219F-9306-423F-189A-15093077E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7030" y="3347607"/>
            <a:ext cx="670581" cy="67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B9244E12-84B7-7228-E631-AEC6EFF16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7145" y="1852507"/>
            <a:ext cx="299770" cy="29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8C097065-254E-EA2D-567E-D909D7DCE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0866" y="1818305"/>
            <a:ext cx="299772" cy="29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71C6C32E-A6B2-2BB4-B2ED-C665D6795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4484" y="2118077"/>
            <a:ext cx="349004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6318BD23-E615-B8C4-78DE-9C8F632EF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0831" y="2106982"/>
            <a:ext cx="328905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6066A101-7021-B404-A293-8A918C493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9809" y="1964326"/>
            <a:ext cx="581130" cy="58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 descr="V8 (JavaScript engine) - Wikipedia">
            <a:extLst>
              <a:ext uri="{FF2B5EF4-FFF2-40B4-BE49-F238E27FC236}">
                <a16:creationId xmlns:a16="http://schemas.microsoft.com/office/drawing/2014/main" id="{6FE0F1FC-2C9C-11BB-B036-5C81F7D63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3074" y="1025709"/>
            <a:ext cx="690161" cy="69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>
            <a:extLst>
              <a:ext uri="{FF2B5EF4-FFF2-40B4-BE49-F238E27FC236}">
                <a16:creationId xmlns:a16="http://schemas.microsoft.com/office/drawing/2014/main" id="{97BD10CF-4C82-EF8F-D228-A18544B78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30891" y="2076500"/>
            <a:ext cx="1531261" cy="412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52CB3268-4C4D-4C55-D294-01674201E4CF}"/>
              </a:ext>
            </a:extLst>
          </p:cNvPr>
          <p:cNvCxnSpPr/>
          <p:nvPr/>
        </p:nvCxnSpPr>
        <p:spPr>
          <a:xfrm flipV="1">
            <a:off x="2813262" y="1662616"/>
            <a:ext cx="378814" cy="37978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893684ED-5540-929F-B914-B63B4525C820}"/>
              </a:ext>
            </a:extLst>
          </p:cNvPr>
          <p:cNvCxnSpPr/>
          <p:nvPr/>
        </p:nvCxnSpPr>
        <p:spPr>
          <a:xfrm flipH="1" flipV="1">
            <a:off x="3604233" y="1677492"/>
            <a:ext cx="378814" cy="37978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87CD22D9-B05D-8634-C005-BFC2D7681E2D}"/>
              </a:ext>
            </a:extLst>
          </p:cNvPr>
          <p:cNvSpPr txBox="1"/>
          <p:nvPr/>
        </p:nvSpPr>
        <p:spPr>
          <a:xfrm>
            <a:off x="433352" y="4218612"/>
            <a:ext cx="4575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>
                <a:latin typeface="Calibri" panose="020F0502020204030204" pitchFamily="34" charset="0"/>
                <a:cs typeface="Calibri" panose="020F0502020204030204" pitchFamily="34" charset="0"/>
              </a:rPr>
              <a:t>https://v8.dev/</a:t>
            </a:r>
          </a:p>
        </p:txBody>
      </p:sp>
    </p:spTree>
    <p:extLst>
      <p:ext uri="{BB962C8B-B14F-4D97-AF65-F5344CB8AC3E}">
        <p14:creationId xmlns:p14="http://schemas.microsoft.com/office/powerpoint/2010/main" val="3055247997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7902" y="1372748"/>
            <a:ext cx="1262465" cy="126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>
            <a:extLst>
              <a:ext uri="{FF2B5EF4-FFF2-40B4-BE49-F238E27FC236}">
                <a16:creationId xmlns:a16="http://schemas.microsoft.com/office/drawing/2014/main" id="{5E489A26-F578-0EFE-1624-544929508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38616" y="2742526"/>
            <a:ext cx="670581" cy="67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95;p5">
            <a:extLst>
              <a:ext uri="{FF2B5EF4-FFF2-40B4-BE49-F238E27FC236}">
                <a16:creationId xmlns:a16="http://schemas.microsoft.com/office/drawing/2014/main" id="{140F7B5F-25FB-4DAC-908E-C349710C81EC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 Client-Side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F773AEF2-1086-E710-CB8C-1327E30FB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7586" y="1074521"/>
            <a:ext cx="1903540" cy="190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B185219F-9306-423F-189A-15093077E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3845" y="2709410"/>
            <a:ext cx="670581" cy="67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B9244E12-84B7-7228-E631-AEC6EFF16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64180" y="1623907"/>
            <a:ext cx="299770" cy="29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8C097065-254E-EA2D-567E-D909D7DCE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27901" y="1589705"/>
            <a:ext cx="299772" cy="29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71C6C32E-A6B2-2BB4-B2ED-C665D6795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61519" y="1889477"/>
            <a:ext cx="349004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6318BD23-E615-B8C4-78DE-9C8F632EF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07866" y="1878382"/>
            <a:ext cx="328905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>
            <a:extLst>
              <a:ext uri="{FF2B5EF4-FFF2-40B4-BE49-F238E27FC236}">
                <a16:creationId xmlns:a16="http://schemas.microsoft.com/office/drawing/2014/main" id="{97BD10CF-4C82-EF8F-D228-A18544B78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15190" y="3680003"/>
            <a:ext cx="1531261" cy="412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3E28217A-2FA0-266F-C161-7A5817DA2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31444" y="3681089"/>
            <a:ext cx="299770" cy="29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B3DB0D7C-7FE2-DE5C-1DA2-14A7D4A8A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5165" y="3646887"/>
            <a:ext cx="299772" cy="29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DAFFD858-3AE0-E022-C934-6F5450BE6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28783" y="3946659"/>
            <a:ext cx="349004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D59A948D-8B71-B038-1BD8-09C816ADC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75130" y="3935564"/>
            <a:ext cx="328905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Google Shape;168;p3">
            <a:extLst>
              <a:ext uri="{FF2B5EF4-FFF2-40B4-BE49-F238E27FC236}">
                <a16:creationId xmlns:a16="http://schemas.microsoft.com/office/drawing/2014/main" id="{4B3F2853-0EE3-A8E4-54A7-1546DAF1DACA}"/>
              </a:ext>
            </a:extLst>
          </p:cNvPr>
          <p:cNvSpPr txBox="1"/>
          <p:nvPr/>
        </p:nvSpPr>
        <p:spPr>
          <a:xfrm>
            <a:off x="719030" y="1075179"/>
            <a:ext cx="1882096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Client-side</a:t>
            </a:r>
          </a:p>
        </p:txBody>
      </p:sp>
      <p:sp>
        <p:nvSpPr>
          <p:cNvPr id="30" name="Google Shape;168;p3">
            <a:extLst>
              <a:ext uri="{FF2B5EF4-FFF2-40B4-BE49-F238E27FC236}">
                <a16:creationId xmlns:a16="http://schemas.microsoft.com/office/drawing/2014/main" id="{7EAE68DB-C317-F9D7-6EC4-A056EA0AE9FB}"/>
              </a:ext>
            </a:extLst>
          </p:cNvPr>
          <p:cNvSpPr txBox="1"/>
          <p:nvPr/>
        </p:nvSpPr>
        <p:spPr>
          <a:xfrm>
            <a:off x="3032858" y="1072381"/>
            <a:ext cx="1882096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Server-side</a:t>
            </a:r>
          </a:p>
        </p:txBody>
      </p:sp>
    </p:spTree>
    <p:extLst>
      <p:ext uri="{BB962C8B-B14F-4D97-AF65-F5344CB8AC3E}">
        <p14:creationId xmlns:p14="http://schemas.microsoft.com/office/powerpoint/2010/main" val="2762847485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Polêmico? Talvez.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2" y="870463"/>
            <a:ext cx="7651377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04 – Linguagens de Programação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61411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Afinal, HTML é linguagem de programação?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7399031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3FCDCE8A-803B-DAA6-7DF0-31656241DCEB}"/>
              </a:ext>
            </a:extLst>
          </p:cNvPr>
          <p:cNvSpPr txBox="1"/>
          <p:nvPr/>
        </p:nvSpPr>
        <p:spPr>
          <a:xfrm>
            <a:off x="350370" y="34864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é linguagem de programação?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Google Shape;168;p3">
            <a:extLst>
              <a:ext uri="{FF2B5EF4-FFF2-40B4-BE49-F238E27FC236}">
                <a16:creationId xmlns:a16="http://schemas.microsoft.com/office/drawing/2014/main" id="{8CED2476-A0A0-6981-BF44-20F3BD75A742}"/>
              </a:ext>
            </a:extLst>
          </p:cNvPr>
          <p:cNvSpPr txBox="1"/>
          <p:nvPr/>
        </p:nvSpPr>
        <p:spPr>
          <a:xfrm>
            <a:off x="257735" y="957801"/>
            <a:ext cx="8628530" cy="334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33400" lvl="1" indent="-457200">
              <a:spcAft>
                <a:spcPts val="1200"/>
              </a:spcAft>
              <a:buSzPts val="1600"/>
              <a:buFont typeface="Arial" pitchFamily="34" charset="0"/>
              <a:buChar char="•"/>
            </a:pPr>
            <a:r>
              <a:rPr lang="en-US" sz="2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Não. HTML não é linguagem de programação!</a:t>
            </a:r>
          </a:p>
          <a:p>
            <a:pPr marL="533400" marR="0" lvl="1" indent="-4572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HTML é um arquivo de marcação.</a:t>
            </a:r>
          </a:p>
          <a:p>
            <a:pPr marL="533400" marR="0" lvl="1" indent="-4572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Textos delimitados por nomes que o navegador consegue interpretar.</a:t>
            </a:r>
          </a:p>
          <a:p>
            <a:pPr marL="533400" marR="0" lvl="1" indent="-4572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 nome destes delimitadores, tem uma função e comportamento específico.</a:t>
            </a:r>
          </a:p>
        </p:txBody>
      </p:sp>
    </p:spTree>
    <p:extLst>
      <p:ext uri="{BB962C8B-B14F-4D97-AF65-F5344CB8AC3E}">
        <p14:creationId xmlns:p14="http://schemas.microsoft.com/office/powerpoint/2010/main" val="3678570396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3FCDCE8A-803B-DAA6-7DF0-31656241DCEB}"/>
              </a:ext>
            </a:extLst>
          </p:cNvPr>
          <p:cNvSpPr txBox="1"/>
          <p:nvPr/>
        </p:nvSpPr>
        <p:spPr>
          <a:xfrm>
            <a:off x="350370" y="34864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é linguagem de programação?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168;p3">
            <a:extLst>
              <a:ext uri="{FF2B5EF4-FFF2-40B4-BE49-F238E27FC236}">
                <a16:creationId xmlns:a16="http://schemas.microsoft.com/office/drawing/2014/main" id="{2300B97B-349F-796D-93FA-4B72EEF08811}"/>
              </a:ext>
            </a:extLst>
          </p:cNvPr>
          <p:cNvSpPr txBox="1"/>
          <p:nvPr/>
        </p:nvSpPr>
        <p:spPr>
          <a:xfrm>
            <a:off x="257735" y="952150"/>
            <a:ext cx="8628530" cy="60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33400" lvl="1" indent="-457200">
              <a:spcAft>
                <a:spcPts val="1200"/>
              </a:spcAft>
              <a:buSzPts val="1600"/>
              <a:buFont typeface="Arial" pitchFamily="34" charset="0"/>
              <a:buChar char="•"/>
            </a:pPr>
            <a:r>
              <a:rPr lang="en-US" sz="2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Arquivo CSV também é um arquivo de marcação.</a:t>
            </a:r>
          </a:p>
        </p:txBody>
      </p:sp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DD902920-4EAE-FA87-ADD1-35AC97957AB2}"/>
              </a:ext>
            </a:extLst>
          </p:cNvPr>
          <p:cNvSpPr txBox="1"/>
          <p:nvPr/>
        </p:nvSpPr>
        <p:spPr>
          <a:xfrm>
            <a:off x="585320" y="2292351"/>
            <a:ext cx="6806080" cy="1714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lvl="1">
              <a:spcAft>
                <a:spcPts val="1200"/>
              </a:spcAft>
              <a:buSzPts val="1600"/>
            </a:pPr>
            <a:r>
              <a:rPr lang="en-US" sz="2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280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Nome</a:t>
            </a:r>
            <a:r>
              <a:rPr lang="en-US" sz="280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Idade</a:t>
            </a:r>
            <a:r>
              <a:rPr lang="en-US" sz="280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Email</a:t>
            </a:r>
            <a:br>
              <a:rPr lang="en-US" sz="2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Maria Lucia</a:t>
            </a: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43</a:t>
            </a: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maria@dio.me</a:t>
            </a:r>
            <a:b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Jorge Almeida</a:t>
            </a: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jorge@dio.me</a:t>
            </a:r>
          </a:p>
        </p:txBody>
      </p:sp>
      <p:sp>
        <p:nvSpPr>
          <p:cNvPr id="2" name="Seta: para Baixo 1">
            <a:extLst>
              <a:ext uri="{FF2B5EF4-FFF2-40B4-BE49-F238E27FC236}">
                <a16:creationId xmlns:a16="http://schemas.microsoft.com/office/drawing/2014/main" id="{65CD1435-73C5-0D65-4AE8-2F9F604B0799}"/>
              </a:ext>
            </a:extLst>
          </p:cNvPr>
          <p:cNvSpPr/>
          <p:nvPr/>
        </p:nvSpPr>
        <p:spPr>
          <a:xfrm>
            <a:off x="781050" y="2023316"/>
            <a:ext cx="241300" cy="406400"/>
          </a:xfrm>
          <a:prstGeom prst="downArrow">
            <a:avLst>
              <a:gd name="adj1" fmla="val 50000"/>
              <a:gd name="adj2" fmla="val 802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3" name="Seta: para Baixo 12">
            <a:extLst>
              <a:ext uri="{FF2B5EF4-FFF2-40B4-BE49-F238E27FC236}">
                <a16:creationId xmlns:a16="http://schemas.microsoft.com/office/drawing/2014/main" id="{7F34BE31-10F4-8D4E-5906-97B2D5671F87}"/>
              </a:ext>
            </a:extLst>
          </p:cNvPr>
          <p:cNvSpPr/>
          <p:nvPr/>
        </p:nvSpPr>
        <p:spPr>
          <a:xfrm>
            <a:off x="1425575" y="2023316"/>
            <a:ext cx="241300" cy="406400"/>
          </a:xfrm>
          <a:prstGeom prst="downArrow">
            <a:avLst>
              <a:gd name="adj1" fmla="val 50000"/>
              <a:gd name="adj2" fmla="val 802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4" name="Seta: para Baixo 13">
            <a:extLst>
              <a:ext uri="{FF2B5EF4-FFF2-40B4-BE49-F238E27FC236}">
                <a16:creationId xmlns:a16="http://schemas.microsoft.com/office/drawing/2014/main" id="{470556D1-64E9-E137-8214-CF7BDE3CC64B}"/>
              </a:ext>
            </a:extLst>
          </p:cNvPr>
          <p:cNvSpPr/>
          <p:nvPr/>
        </p:nvSpPr>
        <p:spPr>
          <a:xfrm>
            <a:off x="2378075" y="2023316"/>
            <a:ext cx="241300" cy="406400"/>
          </a:xfrm>
          <a:prstGeom prst="downArrow">
            <a:avLst>
              <a:gd name="adj1" fmla="val 50000"/>
              <a:gd name="adj2" fmla="val 802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0535EFA9-B4A0-0F6D-29EE-E23EABDC3A3B}"/>
              </a:ext>
            </a:extLst>
          </p:cNvPr>
          <p:cNvSpPr/>
          <p:nvPr/>
        </p:nvSpPr>
        <p:spPr>
          <a:xfrm>
            <a:off x="3244850" y="2023316"/>
            <a:ext cx="241300" cy="406400"/>
          </a:xfrm>
          <a:prstGeom prst="downArrow">
            <a:avLst>
              <a:gd name="adj1" fmla="val 50000"/>
              <a:gd name="adj2" fmla="val 802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8064510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3FCDCE8A-803B-DAA6-7DF0-31656241DCEB}"/>
              </a:ext>
            </a:extLst>
          </p:cNvPr>
          <p:cNvSpPr txBox="1"/>
          <p:nvPr/>
        </p:nvSpPr>
        <p:spPr>
          <a:xfrm>
            <a:off x="350370" y="34864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é linguagem de programação?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168;p3">
            <a:extLst>
              <a:ext uri="{FF2B5EF4-FFF2-40B4-BE49-F238E27FC236}">
                <a16:creationId xmlns:a16="http://schemas.microsoft.com/office/drawing/2014/main" id="{2300B97B-349F-796D-93FA-4B72EEF08811}"/>
              </a:ext>
            </a:extLst>
          </p:cNvPr>
          <p:cNvSpPr txBox="1"/>
          <p:nvPr/>
        </p:nvSpPr>
        <p:spPr>
          <a:xfrm>
            <a:off x="257735" y="952150"/>
            <a:ext cx="8628530" cy="60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33400" lvl="1" indent="-457200">
              <a:spcAft>
                <a:spcPts val="1200"/>
              </a:spcAft>
              <a:buSzPts val="1600"/>
              <a:buFont typeface="Arial" pitchFamily="34" charset="0"/>
              <a:buChar char="•"/>
            </a:pPr>
            <a:r>
              <a:rPr lang="en-US" sz="2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Exemplo de HTML</a:t>
            </a:r>
          </a:p>
        </p:txBody>
      </p:sp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DD902920-4EAE-FA87-ADD1-35AC97957AB2}"/>
              </a:ext>
            </a:extLst>
          </p:cNvPr>
          <p:cNvSpPr txBox="1"/>
          <p:nvPr/>
        </p:nvSpPr>
        <p:spPr>
          <a:xfrm>
            <a:off x="730924" y="1253904"/>
            <a:ext cx="7905075" cy="337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lvl="1">
              <a:spcAft>
                <a:spcPts val="1200"/>
              </a:spcAft>
              <a:buSzPts val="1600"/>
            </a:pPr>
            <a:r>
              <a:rPr lang="en-US" sz="2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&lt;p&gt;</a:t>
            </a:r>
          </a:p>
          <a:p>
            <a:pPr marL="76200" lvl="1">
              <a:spcAft>
                <a:spcPts val="1200"/>
              </a:spcAft>
              <a:buSzPts val="1600"/>
            </a:pP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Eu curto demais a </a:t>
            </a:r>
            <a:r>
              <a:rPr lang="en-US" sz="2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&lt;strong&gt;&lt;i&gt;</a:t>
            </a: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DIO!</a:t>
            </a:r>
            <a:r>
              <a:rPr lang="en-US" sz="2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&lt;/i&gt;&lt;/strong&gt;</a:t>
            </a:r>
          </a:p>
          <a:p>
            <a:pPr marL="76200" lvl="1">
              <a:spcAft>
                <a:spcPts val="1200"/>
              </a:spcAft>
              <a:buSzPts val="1600"/>
            </a:pPr>
            <a:r>
              <a:rPr lang="en-US" sz="2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&lt;/p&gt;</a:t>
            </a:r>
          </a:p>
          <a:p>
            <a:pPr marL="76200" lvl="1">
              <a:spcAft>
                <a:spcPts val="1200"/>
              </a:spcAft>
              <a:buSzPts val="1600"/>
            </a:pPr>
            <a:r>
              <a:rPr lang="en-US" sz="280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Resultado:</a:t>
            </a:r>
          </a:p>
          <a:p>
            <a:pPr marL="76200" lvl="1">
              <a:spcAft>
                <a:spcPts val="1200"/>
              </a:spcAft>
              <a:buSzPts val="1600"/>
            </a:pPr>
            <a:r>
              <a:rPr lang="en-US" sz="28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Eu curto demais a </a:t>
            </a:r>
            <a:r>
              <a:rPr lang="en-US" sz="2800" b="1" i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DIO!</a:t>
            </a:r>
          </a:p>
        </p:txBody>
      </p:sp>
    </p:spTree>
    <p:extLst>
      <p:ext uri="{BB962C8B-B14F-4D97-AF65-F5344CB8AC3E}">
        <p14:creationId xmlns:p14="http://schemas.microsoft.com/office/powerpoint/2010/main" val="1213040794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g116d3f5ae16_1_6"/>
          <p:cNvSpPr txBox="1"/>
          <p:nvPr/>
        </p:nvSpPr>
        <p:spPr>
          <a:xfrm>
            <a:off x="596572" y="1446103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400" i="0" u="none" strike="sng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6d3f5ae16_1_6"/>
          <p:cNvSpPr/>
          <p:nvPr/>
        </p:nvSpPr>
        <p:spPr>
          <a:xfrm>
            <a:off x="1952169" y="1475631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 da Web</a:t>
            </a:r>
            <a:endParaRPr sz="2000" u="none" strike="sng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39;g116d3f5ae16_1_6">
            <a:extLst>
              <a:ext uri="{FF2B5EF4-FFF2-40B4-BE49-F238E27FC236}">
                <a16:creationId xmlns:a16="http://schemas.microsoft.com/office/drawing/2014/main" id="{42036D54-3D9E-656A-910A-FC7EAB02E47C}"/>
              </a:ext>
            </a:extLst>
          </p:cNvPr>
          <p:cNvSpPr txBox="1"/>
          <p:nvPr/>
        </p:nvSpPr>
        <p:spPr>
          <a:xfrm>
            <a:off x="596572" y="2027604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strike="sng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i="0" u="none" strike="sng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0;g116d3f5ae16_1_6">
            <a:extLst>
              <a:ext uri="{FF2B5EF4-FFF2-40B4-BE49-F238E27FC236}">
                <a16:creationId xmlns:a16="http://schemas.microsoft.com/office/drawing/2014/main" id="{53FB9CC8-B7D7-3287-64D7-C0CB5EFCC63F}"/>
              </a:ext>
            </a:extLst>
          </p:cNvPr>
          <p:cNvSpPr/>
          <p:nvPr/>
        </p:nvSpPr>
        <p:spPr>
          <a:xfrm>
            <a:off x="1952169" y="2057132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são Clients?</a:t>
            </a:r>
            <a:endParaRPr sz="2000" u="none" strike="sng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9;g116d3f5ae16_1_6">
            <a:extLst>
              <a:ext uri="{FF2B5EF4-FFF2-40B4-BE49-F238E27FC236}">
                <a16:creationId xmlns:a16="http://schemas.microsoft.com/office/drawing/2014/main" id="{F67F9E80-9665-43B1-986D-34F864CC9444}"/>
              </a:ext>
            </a:extLst>
          </p:cNvPr>
          <p:cNvSpPr txBox="1"/>
          <p:nvPr/>
        </p:nvSpPr>
        <p:spPr>
          <a:xfrm>
            <a:off x="596572" y="2587935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3</a:t>
            </a:r>
            <a:endParaRPr sz="2400" i="0" u="none" strike="sng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40;g116d3f5ae16_1_6">
            <a:extLst>
              <a:ext uri="{FF2B5EF4-FFF2-40B4-BE49-F238E27FC236}">
                <a16:creationId xmlns:a16="http://schemas.microsoft.com/office/drawing/2014/main" id="{E9BE1CD5-9EFC-518D-0253-1861D01CD6F5}"/>
              </a:ext>
            </a:extLst>
          </p:cNvPr>
          <p:cNvSpPr/>
          <p:nvPr/>
        </p:nvSpPr>
        <p:spPr>
          <a:xfrm>
            <a:off x="1952169" y="2617463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são Servers?</a:t>
            </a:r>
            <a:endParaRPr sz="2000" u="none" strike="sng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9;g116d3f5ae16_1_6">
            <a:extLst>
              <a:ext uri="{FF2B5EF4-FFF2-40B4-BE49-F238E27FC236}">
                <a16:creationId xmlns:a16="http://schemas.microsoft.com/office/drawing/2014/main" id="{028A0BF6-74D2-248C-8F0F-3EB3CD87C113}"/>
              </a:ext>
            </a:extLst>
          </p:cNvPr>
          <p:cNvSpPr txBox="1"/>
          <p:nvPr/>
        </p:nvSpPr>
        <p:spPr>
          <a:xfrm>
            <a:off x="596572" y="3162457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strike="sng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 i="0" u="none" strike="sng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240;g116d3f5ae16_1_6">
            <a:extLst>
              <a:ext uri="{FF2B5EF4-FFF2-40B4-BE49-F238E27FC236}">
                <a16:creationId xmlns:a16="http://schemas.microsoft.com/office/drawing/2014/main" id="{8CF89EAE-47D0-47F0-BD08-BD310981BE69}"/>
              </a:ext>
            </a:extLst>
          </p:cNvPr>
          <p:cNvSpPr/>
          <p:nvPr/>
        </p:nvSpPr>
        <p:spPr>
          <a:xfrm>
            <a:off x="1952169" y="3191985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000" strike="sng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 linguagens de programação web</a:t>
            </a:r>
            <a:endParaRPr lang="pt-BR" sz="2000" u="none" strike="sng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5434997"/>
      </p:ext>
    </p:extLst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4;p2">
            <a:extLst>
              <a:ext uri="{FF2B5EF4-FFF2-40B4-BE49-F238E27FC236}">
                <a16:creationId xmlns:a16="http://schemas.microsoft.com/office/drawing/2014/main" id="{673F20ED-EA6B-6BC5-7526-7B343B272C51}"/>
              </a:ext>
            </a:extLst>
          </p:cNvPr>
          <p:cNvSpPr txBox="1"/>
          <p:nvPr/>
        </p:nvSpPr>
        <p:spPr>
          <a:xfrm>
            <a:off x="1162075" y="2377198"/>
            <a:ext cx="6761700" cy="127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8"/>
  <p:tag name="AS_OS" val="Unix 5.13.0.1031"/>
  <p:tag name="AS_RELEASE_DATE" val="2022.04.14"/>
  <p:tag name="AS_TITLE" val="Aspose.Slides for .NET5"/>
  <p:tag name="AS_VERSION" val="22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imple Light override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Application>Microsoft Office PowerPoint</Application>
  <PresentationFormat>Apresentação na tela (16:9)</PresentationFormat>
  <Paragraphs>484</Paragraphs>
  <Slides>114</Slides>
  <Notes>114</Notes>
  <HiddenSlides>0</HiddenSlides>
  <MMClips>0</MMClips>
  <ScaleCrop>false</ScaleCrop>
  <HeadingPairs>
    <vt:vector size="4" baseType="variant">
      <vt:variant>
        <vt:lpstr>Tema</vt:lpstr>
      </vt:variant>
      <vt:variant>
        <vt:i4>5</vt:i4>
      </vt:variant>
      <vt:variant>
        <vt:lpstr>Títulos de slides</vt:lpstr>
      </vt:variant>
      <vt:variant>
        <vt:i4>114</vt:i4>
      </vt:variant>
    </vt:vector>
  </HeadingPairs>
  <TitlesOfParts>
    <vt:vector size="119" baseType="lpstr">
      <vt:lpstr>Office Theme</vt:lpstr>
      <vt:lpstr>Simple Light</vt:lpstr>
      <vt:lpstr>Simple Light</vt:lpstr>
      <vt:lpstr>Simple Light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revision>2</cp:revision>
  <cp:lastPrinted>2022-08-16T15:11:41Z</cp:lastPrinted>
  <dcterms:created xsi:type="dcterms:W3CDTF">2022-08-16T15:11:41Z</dcterms:created>
  <dcterms:modified xsi:type="dcterms:W3CDTF">2023-06-04T05:19:34Z</dcterms:modified>
</cp:coreProperties>
</file>